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</p:sldMasterIdLst>
  <p:sldIdLst>
    <p:sldId id="256" r:id="rId10"/>
    <p:sldId id="257" r:id="rId11"/>
    <p:sldId id="258" r:id="rId12"/>
    <p:sldId id="259" r:id="rId13"/>
    <p:sldId id="282" r:id="rId14"/>
    <p:sldId id="261" r:id="rId15"/>
    <p:sldId id="283" r:id="rId16"/>
    <p:sldId id="263" r:id="rId17"/>
    <p:sldId id="284" r:id="rId18"/>
    <p:sldId id="265" r:id="rId19"/>
    <p:sldId id="285" r:id="rId20"/>
    <p:sldId id="267" r:id="rId21"/>
    <p:sldId id="268" r:id="rId22"/>
    <p:sldId id="269" r:id="rId23"/>
    <p:sldId id="287" r:id="rId24"/>
    <p:sldId id="275" r:id="rId25"/>
    <p:sldId id="276" r:id="rId26"/>
    <p:sldId id="288" r:id="rId27"/>
    <p:sldId id="280" r:id="rId28"/>
    <p:sldId id="290" r:id="rId29"/>
    <p:sldId id="281" r:id="rId30"/>
  </p:sldIdLst>
  <p:sldSz cx="12192000" cy="6858000"/>
  <p:notesSz cx="6858000" cy="9144000"/>
  <p:embeddedFontLst>
    <p:embeddedFont>
      <p:font typeface="OPPOSans H" panose="00020600040101010101" charset="-122"/>
      <p:regular r:id="rId34"/>
    </p:embeddedFont>
    <p:embeddedFont>
      <p:font typeface="微软雅黑" panose="020B0503020204020204" charset="-122"/>
      <p:regular r:id="rId35"/>
    </p:embeddedFont>
    <p:embeddedFont>
      <p:font typeface="OPPOSans R" panose="00020600040101010101" charset="-122"/>
      <p:regular r:id="rId36"/>
    </p:embeddedFont>
    <p:embeddedFont>
      <p:font typeface="OPPOSans L" panose="00020600040101010101" charset="-122"/>
      <p:regular r:id="rId37"/>
    </p:embeddedFont>
    <p:embeddedFont>
      <p:font typeface="Source Han Sans CN Bold" panose="020B0800000000000000" charset="-122"/>
      <p:bold r:id="rId38"/>
    </p:embeddedFont>
    <p:embeddedFont>
      <p:font typeface="Source Han Sans" panose="020B0500000000000000" charset="-122"/>
      <p:regular r:id="rId39"/>
    </p:embeddedFont>
    <p:embeddedFont>
      <p:font typeface="等线" panose="02010600030101010101" charset="-122"/>
      <p:regular r:id="rId4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0" Type="http://schemas.openxmlformats.org/officeDocument/2006/relationships/font" Target="fonts/font7.fntdata"/><Relationship Id="rId4" Type="http://schemas.openxmlformats.org/officeDocument/2006/relationships/slideMaster" Target="slideMasters/slideMaster3.xml"/><Relationship Id="rId39" Type="http://schemas.openxmlformats.org/officeDocument/2006/relationships/font" Target="fonts/font6.fntdata"/><Relationship Id="rId38" Type="http://schemas.openxmlformats.org/officeDocument/2006/relationships/font" Target="fonts/font5.fntdata"/><Relationship Id="rId37" Type="http://schemas.openxmlformats.org/officeDocument/2006/relationships/font" Target="fonts/font4.fntdata"/><Relationship Id="rId36" Type="http://schemas.openxmlformats.org/officeDocument/2006/relationships/font" Target="fonts/font3.fntdata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1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0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0" Type="http://schemas.openxmlformats.org/officeDocument/2006/relationships/slide" Target="slides/slide11.xml"/><Relationship Id="rId2" Type="http://schemas.openxmlformats.org/officeDocument/2006/relationships/theme" Target="theme/theme1.xml"/><Relationship Id="rId19" Type="http://schemas.openxmlformats.org/officeDocument/2006/relationships/slide" Target="slides/slide10.xml"/><Relationship Id="rId18" Type="http://schemas.openxmlformats.org/officeDocument/2006/relationships/slide" Target="slides/slide9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3" Type="http://schemas.openxmlformats.org/officeDocument/2006/relationships/slide" Target="slides/slide4.xml"/><Relationship Id="rId12" Type="http://schemas.openxmlformats.org/officeDocument/2006/relationships/slide" Target="slides/slide3.xml"/><Relationship Id="rId11" Type="http://schemas.openxmlformats.org/officeDocument/2006/relationships/slide" Target="slides/slide2.xml"/><Relationship Id="rId10" Type="http://schemas.openxmlformats.org/officeDocument/2006/relationships/slide" Target="slides/slid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/>
    <p:bodyStyle/>
    <p:otherStyle/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/>
    <p:bodyStyle/>
    <p:otherStyle/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/>
    <p:bodyStyle/>
    <p:otherStyle/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65.xml"/><Relationship Id="rId14" Type="http://schemas.openxmlformats.org/officeDocument/2006/relationships/tags" Target="../tags/tag64.xml"/><Relationship Id="rId13" Type="http://schemas.openxmlformats.org/officeDocument/2006/relationships/tags" Target="../tags/tag63.xml"/><Relationship Id="rId12" Type="http://schemas.openxmlformats.org/officeDocument/2006/relationships/tags" Target="../tags/tag62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tags" Target="../tags/tag5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image" Target="../media/image6.png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97.xml"/><Relationship Id="rId13" Type="http://schemas.openxmlformats.org/officeDocument/2006/relationships/tags" Target="../tags/tag96.xml"/><Relationship Id="rId12" Type="http://schemas.openxmlformats.org/officeDocument/2006/relationships/tags" Target="../tags/tag95.xml"/><Relationship Id="rId11" Type="http://schemas.openxmlformats.org/officeDocument/2006/relationships/tags" Target="../tags/tag94.xml"/><Relationship Id="rId10" Type="http://schemas.openxmlformats.org/officeDocument/2006/relationships/tags" Target="../tags/tag93.xml"/><Relationship Id="rId1" Type="http://schemas.openxmlformats.org/officeDocument/2006/relationships/tags" Target="../tags/tag84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tags" Target="../tags/tag2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7.xml"/><Relationship Id="rId8" Type="http://schemas.openxmlformats.org/officeDocument/2006/relationships/tags" Target="../tags/tag46.xml"/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4.png"/><Relationship Id="rId12" Type="http://schemas.openxmlformats.org/officeDocument/2006/relationships/tags" Target="../tags/tag50.xml"/><Relationship Id="rId11" Type="http://schemas.openxmlformats.org/officeDocument/2006/relationships/tags" Target="../tags/tag49.xml"/><Relationship Id="rId10" Type="http://schemas.openxmlformats.org/officeDocument/2006/relationships/tags" Target="../tags/tag48.xml"/><Relationship Id="rId1" Type="http://schemas.openxmlformats.org/officeDocument/2006/relationships/tags" Target="../tags/tag39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AAA__桌面/自动规划/5E3624D5474F438588DAD88065948AC0.jpg5E3624D5474F438588DAD88065948AC0"/>
          <p:cNvPicPr>
            <a:picLocks noChangeAspect="1"/>
          </p:cNvPicPr>
          <p:nvPr/>
        </p:nvPicPr>
        <p:blipFill>
          <a:blip r:embed="rId1">
            <a:alphaModFix amt="100000"/>
          </a:blip>
          <a:srcRect t="7797" b="779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4325303"/>
            <a:ext cx="12192000" cy="253269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88900" y="847472"/>
            <a:ext cx="12280900" cy="5163056"/>
          </a:xfrm>
          <a:prstGeom prst="rect">
            <a:avLst/>
          </a:pr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1209315"/>
            <a:ext cx="12192000" cy="4439371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8650">
            <a:off x="595633" y="623441"/>
            <a:ext cx="4506557" cy="5558544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  <a:effectLst>
            <a:outerShdw blurRad="228600" sx="102000" sy="102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575300" y="2596778"/>
            <a:ext cx="6000315" cy="16991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ChatEV基于自然语言处理的电动汽车充电需求预测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551998">
            <a:off x="3782259" y="5600807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467127">
            <a:off x="229842" y="-210524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573625" y="4760162"/>
            <a:ext cx="2888743" cy="4176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686872" y="4760162"/>
            <a:ext cx="2888743" cy="4176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605375" y="4789575"/>
            <a:ext cx="358775" cy="358775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20453" y="4789575"/>
            <a:ext cx="358775" cy="358775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74799" y="4850612"/>
            <a:ext cx="1984454" cy="2801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OPPOSans R" panose="00020600040101010101" charset="-122"/>
              </a:rPr>
              <a:t>汇报时间：2025.4
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688851" y="4865066"/>
            <a:ext cx="191823" cy="20779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779274" y="4848396"/>
            <a:ext cx="241133" cy="241133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ahLst/>
            <a:cxnLst/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084254" y="4794712"/>
            <a:ext cx="1943650" cy="306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OPPOSans R" panose="00020600040101010101" charset="-122"/>
              </a:rPr>
              <a:t>汇报人：</a:t>
            </a:r>
            <a:r>
              <a:rPr kumimoji="1" lang="zh-CN" altLang="en-US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OPPOSans R" panose="00020600040101010101" charset="-122"/>
              </a:rPr>
              <a:t>曹映波</a:t>
            </a:r>
            <a:endParaRPr kumimoji="1" lang="zh-CN" altLang="en-US" sz="1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OPPOSans R" panose="00020600040101010101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5573625" y="4459951"/>
            <a:ext cx="5994488" cy="21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2" name="图片 21" descr="D:/AAA__桌面/自动规划/562A0E313B449764889DC72B87A34301.jpg562A0E313B449764889DC72B87A34301"/>
          <p:cNvPicPr>
            <a:picLocks noChangeAspect="1"/>
          </p:cNvPicPr>
          <p:nvPr/>
        </p:nvPicPr>
        <p:blipFill>
          <a:blip r:embed="rId3">
            <a:alphaModFix amt="100000"/>
          </a:blip>
          <a:srcRect t="9336" b="9336"/>
          <a:stretch>
            <a:fillRect/>
          </a:stretch>
        </p:blipFill>
        <p:spPr>
          <a:xfrm>
            <a:off x="709063" y="748933"/>
            <a:ext cx="4271683" cy="4864236"/>
          </a:xfrm>
          <a:custGeom>
            <a:avLst/>
            <a:gdLst/>
            <a:ahLst/>
            <a:cxnLst/>
            <a:rect l="l" t="t" r="r" b="b"/>
            <a:pathLst>
              <a:path w="4267200" h="4864100">
                <a:moveTo>
                  <a:pt x="206394" y="0"/>
                </a:moveTo>
                <a:lnTo>
                  <a:pt x="4271683" y="220490"/>
                </a:lnTo>
                <a:lnTo>
                  <a:pt x="4065289" y="4864236"/>
                </a:lnTo>
                <a:lnTo>
                  <a:pt x="0" y="464374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 rot="168650">
            <a:off x="807476" y="846155"/>
            <a:ext cx="4079950" cy="468300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0">
                <a:schemeClr val="bg1">
                  <a:alpha val="0"/>
                </a:schemeClr>
              </a:gs>
              <a:gs pos="90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5322764"/>
            <a:ext cx="12192000" cy="1535236"/>
          </a:xfrm>
          <a:custGeom>
            <a:avLst/>
            <a:gdLst>
              <a:gd name="connsiteX0" fmla="*/ 1485900 w 12192000"/>
              <a:gd name="connsiteY0" fmla="*/ 0 h 1173480"/>
              <a:gd name="connsiteX1" fmla="*/ 10706100 w 12192000"/>
              <a:gd name="connsiteY1" fmla="*/ 0 h 1173480"/>
              <a:gd name="connsiteX2" fmla="*/ 12126565 w 12192000"/>
              <a:gd name="connsiteY2" fmla="*/ 845426 h 1173480"/>
              <a:gd name="connsiteX3" fmla="*/ 12192000 w 12192000"/>
              <a:gd name="connsiteY3" fmla="*/ 981260 h 1173480"/>
              <a:gd name="connsiteX4" fmla="*/ 12192000 w 12192000"/>
              <a:gd name="connsiteY4" fmla="*/ 1173480 h 1173480"/>
              <a:gd name="connsiteX5" fmla="*/ 0 w 12192000"/>
              <a:gd name="connsiteY5" fmla="*/ 1173480 h 1173480"/>
              <a:gd name="connsiteX6" fmla="*/ 0 w 12192000"/>
              <a:gd name="connsiteY6" fmla="*/ 981260 h 1173480"/>
              <a:gd name="connsiteX7" fmla="*/ 65435 w 12192000"/>
              <a:gd name="connsiteY7" fmla="*/ 845426 h 1173480"/>
              <a:gd name="connsiteX8" fmla="*/ 1485900 w 12192000"/>
              <a:gd name="connsiteY8" fmla="*/ 0 h 1173480"/>
            </a:gdLst>
            <a:ahLst/>
            <a:cxnLst/>
            <a:rect l="l" t="t" r="r" b="b"/>
            <a:pathLst>
              <a:path w="12192000" h="1173480">
                <a:moveTo>
                  <a:pt x="1485900" y="0"/>
                </a:moveTo>
                <a:lnTo>
                  <a:pt x="10706100" y="0"/>
                </a:lnTo>
                <a:cubicBezTo>
                  <a:pt x="11319476" y="0"/>
                  <a:pt x="11853008" y="341852"/>
                  <a:pt x="12126565" y="845426"/>
                </a:cubicBezTo>
                <a:lnTo>
                  <a:pt x="12192000" y="981260"/>
                </a:lnTo>
                <a:lnTo>
                  <a:pt x="12192000" y="1173480"/>
                </a:lnTo>
                <a:lnTo>
                  <a:pt x="0" y="1173480"/>
                </a:lnTo>
                <a:lnTo>
                  <a:pt x="0" y="981260"/>
                </a:lnTo>
                <a:lnTo>
                  <a:pt x="65435" y="845426"/>
                </a:lnTo>
                <a:cubicBezTo>
                  <a:pt x="338992" y="341852"/>
                  <a:pt x="872524" y="0"/>
                  <a:pt x="1485900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16200000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737811" y="1661160"/>
            <a:ext cx="3346933" cy="457454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1711891" y="1908308"/>
            <a:ext cx="1398772" cy="1398772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2181028" y="2358279"/>
            <a:ext cx="460498" cy="49883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860" cap="flat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964977" y="396641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使用ST- EVCDP数据集，包含深圳247个交通区域、18,061个充电桩的实时充电数据，时间间隔为5分钟。
数据集涵盖了充电站的地理信息、充电价格、道路密度等多源数据，为模型训练提供了丰富的信息。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964977" y="3068956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数据集介绍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8107256" y="1661160"/>
            <a:ext cx="3346933" cy="457454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9081336" y="1908308"/>
            <a:ext cx="1398772" cy="1398772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 flipH="1" flipV="1">
            <a:off x="9522992" y="2358279"/>
            <a:ext cx="515460" cy="49883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860" cap="flat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8334422" y="396641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全样本（Full- shot）：使用完整的训练数据进行模型训练和评估。
少样本（Few- shot）：仅使用5%- 20%的训练数据，测试模型在数据稀缺情况下的适应能力。
零样本（Zero- shot）：在未见区域进行预测，评估模型的泛化能力。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8334422" y="3068956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评估场景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4422534" y="1210310"/>
            <a:ext cx="3346933" cy="502539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5396614" y="1508258"/>
            <a:ext cx="1398772" cy="139877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5831376" y="1958229"/>
            <a:ext cx="529250" cy="49883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4663986" y="368574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35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传统方法：ARIMA、Lasso，依赖时间序列分析，适用于数据充足的情况。
深度模型：LSTM、STGCN、HSTGCN，能够捕捉时间和空间特征，但对异构数据融合能力有限。
LLM方法：PromptCast、LLMTIME，利用LLM的语义理解能力，但在特定领域适应性上存在不足。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5"/>
            </p:custDataLst>
          </p:nvPr>
        </p:nvSpPr>
        <p:spPr>
          <a:xfrm>
            <a:off x="4663986" y="2907031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基线方法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数据集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AAA__桌面/自动规划/5E3624D5474F438588DAD88065948AC0.jpg5E3624D5474F438588DAD88065948AC0"/>
          <p:cNvPicPr>
            <a:picLocks noChangeAspect="1"/>
          </p:cNvPicPr>
          <p:nvPr/>
        </p:nvPicPr>
        <p:blipFill>
          <a:blip r:embed="rId1">
            <a:alphaModFix amt="100000"/>
          </a:blip>
          <a:srcRect t="7797" b="779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4325303"/>
            <a:ext cx="12192000" cy="253269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816" y="847472"/>
            <a:ext cx="12280900" cy="5163056"/>
          </a:xfrm>
          <a:prstGeom prst="rect">
            <a:avLst/>
          </a:pr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1816" y="1209315"/>
            <a:ext cx="12192000" cy="4439371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1431350" flipH="1">
            <a:off x="7087994" y="623441"/>
            <a:ext cx="4506557" cy="5558544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  <a:effectLst>
            <a:outerShdw blurRad="228600" sx="102000" sy="102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4300" y="3316427"/>
            <a:ext cx="5616000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实验结果</a:t>
            </a:r>
            <a:endParaRPr kumimoji="1" lang="zh-CN" altLang="en-US" sz="4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048002" flipH="1">
            <a:off x="6870274" y="5600807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132873" flipH="1">
            <a:off x="10422691" y="-210524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94300" y="2410045"/>
            <a:ext cx="2449505" cy="9039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162279" y="2482849"/>
            <a:ext cx="2449505" cy="635000"/>
          </a:xfrm>
          <a:custGeom>
            <a:avLst/>
            <a:gdLst>
              <a:gd name="connsiteX0" fmla="*/ 317500 w 2449505"/>
              <a:gd name="connsiteY0" fmla="*/ 0 h 635000"/>
              <a:gd name="connsiteX1" fmla="*/ 571013 w 2449505"/>
              <a:gd name="connsiteY1" fmla="*/ 311050 h 635000"/>
              <a:gd name="connsiteX2" fmla="*/ 619917 w 2449505"/>
              <a:gd name="connsiteY2" fmla="*/ 315980 h 635000"/>
              <a:gd name="connsiteX3" fmla="*/ 668822 w 2449505"/>
              <a:gd name="connsiteY3" fmla="*/ 311050 h 635000"/>
              <a:gd name="connsiteX4" fmla="*/ 922335 w 2449505"/>
              <a:gd name="connsiteY4" fmla="*/ 0 h 635000"/>
              <a:gd name="connsiteX5" fmla="*/ 1175848 w 2449505"/>
              <a:gd name="connsiteY5" fmla="*/ 311050 h 635000"/>
              <a:gd name="connsiteX6" fmla="*/ 1224752 w 2449505"/>
              <a:gd name="connsiteY6" fmla="*/ 315980 h 635000"/>
              <a:gd name="connsiteX7" fmla="*/ 1273657 w 2449505"/>
              <a:gd name="connsiteY7" fmla="*/ 311050 h 635000"/>
              <a:gd name="connsiteX8" fmla="*/ 1527170 w 2449505"/>
              <a:gd name="connsiteY8" fmla="*/ 0 h 635000"/>
              <a:gd name="connsiteX9" fmla="*/ 1780683 w 2449505"/>
              <a:gd name="connsiteY9" fmla="*/ 311050 h 635000"/>
              <a:gd name="connsiteX10" fmla="*/ 1829588 w 2449505"/>
              <a:gd name="connsiteY10" fmla="*/ 315980 h 635000"/>
              <a:gd name="connsiteX11" fmla="*/ 1878492 w 2449505"/>
              <a:gd name="connsiteY11" fmla="*/ 311050 h 635000"/>
              <a:gd name="connsiteX12" fmla="*/ 2132005 w 2449505"/>
              <a:gd name="connsiteY12" fmla="*/ 0 h 635000"/>
              <a:gd name="connsiteX13" fmla="*/ 2449505 w 2449505"/>
              <a:gd name="connsiteY13" fmla="*/ 317500 h 635000"/>
              <a:gd name="connsiteX14" fmla="*/ 2132005 w 2449505"/>
              <a:gd name="connsiteY14" fmla="*/ 635000 h 635000"/>
              <a:gd name="connsiteX15" fmla="*/ 1878492 w 2449505"/>
              <a:gd name="connsiteY15" fmla="*/ 323951 h 635000"/>
              <a:gd name="connsiteX16" fmla="*/ 1829588 w 2449505"/>
              <a:gd name="connsiteY16" fmla="*/ 319021 h 635000"/>
              <a:gd name="connsiteX17" fmla="*/ 1780683 w 2449505"/>
              <a:gd name="connsiteY17" fmla="*/ 323951 h 635000"/>
              <a:gd name="connsiteX18" fmla="*/ 1527170 w 2449505"/>
              <a:gd name="connsiteY18" fmla="*/ 635000 h 635000"/>
              <a:gd name="connsiteX19" fmla="*/ 1273657 w 2449505"/>
              <a:gd name="connsiteY19" fmla="*/ 323951 h 635000"/>
              <a:gd name="connsiteX20" fmla="*/ 1224752 w 2449505"/>
              <a:gd name="connsiteY20" fmla="*/ 319021 h 635000"/>
              <a:gd name="connsiteX21" fmla="*/ 1175848 w 2449505"/>
              <a:gd name="connsiteY21" fmla="*/ 323951 h 635000"/>
              <a:gd name="connsiteX22" fmla="*/ 922335 w 2449505"/>
              <a:gd name="connsiteY22" fmla="*/ 635000 h 635000"/>
              <a:gd name="connsiteX23" fmla="*/ 668822 w 2449505"/>
              <a:gd name="connsiteY23" fmla="*/ 323951 h 635000"/>
              <a:gd name="connsiteX24" fmla="*/ 619917 w 2449505"/>
              <a:gd name="connsiteY24" fmla="*/ 319021 h 635000"/>
              <a:gd name="connsiteX25" fmla="*/ 571013 w 2449505"/>
              <a:gd name="connsiteY25" fmla="*/ 323951 h 635000"/>
              <a:gd name="connsiteX26" fmla="*/ 317500 w 2449505"/>
              <a:gd name="connsiteY26" fmla="*/ 635000 h 635000"/>
              <a:gd name="connsiteX27" fmla="*/ 0 w 2449505"/>
              <a:gd name="connsiteY27" fmla="*/ 317500 h 635000"/>
              <a:gd name="connsiteX28" fmla="*/ 317500 w 2449505"/>
              <a:gd name="connsiteY28" fmla="*/ 0 h 635000"/>
            </a:gdLst>
            <a:ahLst/>
            <a:cxnLst/>
            <a:rect l="l" t="t" r="r" b="b"/>
            <a:pathLst>
              <a:path w="2449505" h="635000">
                <a:moveTo>
                  <a:pt x="317500" y="0"/>
                </a:moveTo>
                <a:cubicBezTo>
                  <a:pt x="317500" y="153431"/>
                  <a:pt x="426333" y="281444"/>
                  <a:pt x="571013" y="311050"/>
                </a:cubicBezTo>
                <a:lnTo>
                  <a:pt x="619917" y="315980"/>
                </a:lnTo>
                <a:lnTo>
                  <a:pt x="668822" y="311050"/>
                </a:lnTo>
                <a:cubicBezTo>
                  <a:pt x="813501" y="281444"/>
                  <a:pt x="922335" y="153431"/>
                  <a:pt x="922335" y="0"/>
                </a:cubicBezTo>
                <a:cubicBezTo>
                  <a:pt x="922335" y="153431"/>
                  <a:pt x="1031168" y="281444"/>
                  <a:pt x="1175848" y="311050"/>
                </a:cubicBezTo>
                <a:lnTo>
                  <a:pt x="1224752" y="315980"/>
                </a:lnTo>
                <a:lnTo>
                  <a:pt x="1273657" y="311050"/>
                </a:lnTo>
                <a:cubicBezTo>
                  <a:pt x="1418336" y="281444"/>
                  <a:pt x="1527170" y="153431"/>
                  <a:pt x="1527170" y="0"/>
                </a:cubicBezTo>
                <a:cubicBezTo>
                  <a:pt x="1527170" y="153431"/>
                  <a:pt x="1636003" y="281444"/>
                  <a:pt x="1780683" y="311050"/>
                </a:cubicBezTo>
                <a:lnTo>
                  <a:pt x="1829588" y="315980"/>
                </a:lnTo>
                <a:lnTo>
                  <a:pt x="1878492" y="311050"/>
                </a:lnTo>
                <a:cubicBezTo>
                  <a:pt x="2023172" y="281444"/>
                  <a:pt x="2132005" y="153431"/>
                  <a:pt x="2132005" y="0"/>
                </a:cubicBezTo>
                <a:cubicBezTo>
                  <a:pt x="2132005" y="175350"/>
                  <a:pt x="2274155" y="317500"/>
                  <a:pt x="2449505" y="317500"/>
                </a:cubicBezTo>
                <a:cubicBezTo>
                  <a:pt x="2274155" y="317500"/>
                  <a:pt x="2132005" y="459650"/>
                  <a:pt x="2132005" y="635000"/>
                </a:cubicBezTo>
                <a:cubicBezTo>
                  <a:pt x="2132005" y="481569"/>
                  <a:pt x="2023172" y="353556"/>
                  <a:pt x="1878492" y="323951"/>
                </a:cubicBezTo>
                <a:lnTo>
                  <a:pt x="1829588" y="319021"/>
                </a:lnTo>
                <a:lnTo>
                  <a:pt x="1780683" y="323951"/>
                </a:lnTo>
                <a:cubicBezTo>
                  <a:pt x="1636003" y="353556"/>
                  <a:pt x="1527170" y="481569"/>
                  <a:pt x="1527170" y="635000"/>
                </a:cubicBezTo>
                <a:cubicBezTo>
                  <a:pt x="1527170" y="481569"/>
                  <a:pt x="1418336" y="353556"/>
                  <a:pt x="1273657" y="323951"/>
                </a:cubicBezTo>
                <a:lnTo>
                  <a:pt x="1224752" y="319021"/>
                </a:lnTo>
                <a:lnTo>
                  <a:pt x="1175848" y="323951"/>
                </a:lnTo>
                <a:cubicBezTo>
                  <a:pt x="1031168" y="353556"/>
                  <a:pt x="922335" y="481569"/>
                  <a:pt x="922335" y="635000"/>
                </a:cubicBezTo>
                <a:cubicBezTo>
                  <a:pt x="922335" y="481569"/>
                  <a:pt x="813501" y="353556"/>
                  <a:pt x="668822" y="323951"/>
                </a:cubicBezTo>
                <a:lnTo>
                  <a:pt x="619917" y="319021"/>
                </a:lnTo>
                <a:lnTo>
                  <a:pt x="571013" y="323951"/>
                </a:lnTo>
                <a:cubicBezTo>
                  <a:pt x="426333" y="353556"/>
                  <a:pt x="317500" y="481569"/>
                  <a:pt x="317500" y="635000"/>
                </a:cubicBezTo>
                <a:cubicBezTo>
                  <a:pt x="317500" y="459650"/>
                  <a:pt x="175350" y="317500"/>
                  <a:pt x="0" y="317500"/>
                </a:cubicBezTo>
                <a:cubicBezTo>
                  <a:pt x="175350" y="317500"/>
                  <a:pt x="317500" y="175350"/>
                  <a:pt x="31750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D:/AAA__桌面/自动规划/562A0E313B449764889DC72B87A34301.jpg562A0E313B449764889DC72B87A34301"/>
          <p:cNvPicPr>
            <a:picLocks noChangeAspect="1"/>
          </p:cNvPicPr>
          <p:nvPr/>
        </p:nvPicPr>
        <p:blipFill>
          <a:blip r:embed="rId3">
            <a:alphaModFix amt="100000"/>
          </a:blip>
          <a:srcRect t="9336" b="9336"/>
          <a:stretch>
            <a:fillRect/>
          </a:stretch>
        </p:blipFill>
        <p:spPr>
          <a:xfrm flipH="1">
            <a:off x="7209438" y="748933"/>
            <a:ext cx="4271683" cy="4864236"/>
          </a:xfrm>
          <a:custGeom>
            <a:avLst/>
            <a:gdLst/>
            <a:ahLst/>
            <a:cxnLst/>
            <a:rect l="l" t="t" r="r" b="b"/>
            <a:pathLst>
              <a:path w="4267200" h="4864100">
                <a:moveTo>
                  <a:pt x="206394" y="0"/>
                </a:moveTo>
                <a:lnTo>
                  <a:pt x="4271683" y="220490"/>
                </a:lnTo>
                <a:lnTo>
                  <a:pt x="4065289" y="4864236"/>
                </a:lnTo>
                <a:lnTo>
                  <a:pt x="0" y="464374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21435811">
            <a:off x="7318901" y="859205"/>
            <a:ext cx="4079950" cy="468300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0">
                <a:schemeClr val="bg1">
                  <a:alpha val="0"/>
                </a:schemeClr>
              </a:gs>
              <a:gs pos="90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944773" y="1674683"/>
            <a:ext cx="1462125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rcRect b="51706"/>
          <a:stretch>
            <a:fillRect/>
          </a:stretch>
        </p:blipFill>
        <p:spPr>
          <a:xfrm>
            <a:off x="407670" y="1017270"/>
            <a:ext cx="5732780" cy="219773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450" y="434975"/>
            <a:ext cx="5740400" cy="2773680"/>
          </a:xfrm>
          <a:prstGeom prst="rect">
            <a:avLst/>
          </a:prstGeom>
        </p:spPr>
      </p:pic>
      <p:sp>
        <p:nvSpPr>
          <p:cNvPr id="4" name="标题 1"/>
          <p:cNvSpPr txBox="1"/>
          <p:nvPr>
            <p:custDataLst>
              <p:tags r:id="rId3"/>
            </p:custDataLst>
          </p:nvPr>
        </p:nvSpPr>
        <p:spPr>
          <a:xfrm>
            <a:off x="655320" y="3215005"/>
            <a:ext cx="1910080" cy="904240"/>
          </a:xfrm>
          <a:prstGeom prst="rightArrow">
            <a:avLst/>
          </a:prstGeom>
          <a:gradFill>
            <a:gsLst>
              <a:gs pos="6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4"/>
            </p:custDataLst>
          </p:nvPr>
        </p:nvSpPr>
        <p:spPr>
          <a:xfrm>
            <a:off x="636270" y="2292350"/>
            <a:ext cx="8317455" cy="2749016"/>
          </a:xfrm>
          <a:prstGeom prst="rightArrow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5"/>
            </p:custDataLst>
          </p:nvPr>
        </p:nvSpPr>
        <p:spPr>
          <a:xfrm>
            <a:off x="655320" y="4797393"/>
            <a:ext cx="4663954" cy="1666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ChatEV在RMSE/MAE上平均领先最优基线3.7%/4.6%，表现出色。
例如，在30分钟预测间隔下，ChatEV的RMSE为5.40×10</a:t>
            </a:r>
            <a:r>
              <a:rPr kumimoji="1" lang="en-US" altLang="zh-CN" sz="1600" baseline="30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-2</a:t>
            </a: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，显著低于其他基线方法。</a:t>
            </a:r>
            <a:endParaRPr kumimoji="1" lang="en-US" altLang="zh-CN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6"/>
            </p:custDataLst>
          </p:nvPr>
        </p:nvSpPr>
        <p:spPr>
          <a:xfrm>
            <a:off x="655320" y="4201276"/>
            <a:ext cx="4663954" cy="6271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性能对比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7"/>
            </p:custDataLst>
          </p:nvPr>
        </p:nvSpPr>
        <p:spPr>
          <a:xfrm>
            <a:off x="668020" y="3044826"/>
            <a:ext cx="2316480" cy="11976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8"/>
            </p:custDataLst>
          </p:nvPr>
        </p:nvSpPr>
        <p:spPr>
          <a:xfrm>
            <a:off x="7028512" y="3215005"/>
            <a:ext cx="1910080" cy="904240"/>
          </a:xfrm>
          <a:prstGeom prst="rightArrow">
            <a:avLst/>
          </a:prstGeom>
          <a:gradFill>
            <a:gsLst>
              <a:gs pos="6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9"/>
            </p:custDataLst>
          </p:nvPr>
        </p:nvSpPr>
        <p:spPr>
          <a:xfrm>
            <a:off x="6849866" y="4797393"/>
            <a:ext cx="4663954" cy="1666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通过预测曲线对比图（如图5c），直观展示ChatEV与其他方法的预测结果差异。
ChatEV的预测曲线与真实数据拟合度更高，显示出其在全样本场景下的优越性能。</a:t>
            </a:r>
            <a:endParaRPr kumimoji="1" lang="en-US" altLang="zh-CN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10"/>
            </p:custDataLst>
          </p:nvPr>
        </p:nvSpPr>
        <p:spPr>
          <a:xfrm>
            <a:off x="6849866" y="4201276"/>
            <a:ext cx="4663954" cy="6271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可视化对比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11"/>
            </p:custDataLst>
          </p:nvPr>
        </p:nvSpPr>
        <p:spPr>
          <a:xfrm>
            <a:off x="6862566" y="3044826"/>
            <a:ext cx="2316480" cy="11976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全样本预测性能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666750" y="1052830"/>
            <a:ext cx="10858500" cy="3038475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14705" y="1232535"/>
            <a:ext cx="5281295" cy="2682875"/>
          </a:xfrm>
          <a:prstGeom prst="snip1Rect">
            <a:avLst>
              <a:gd name="adj" fmla="val 15577"/>
            </a:avLst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>
            <a:off x="1205398" y="1412761"/>
            <a:ext cx="450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少样本性能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1205230" y="1988820"/>
            <a:ext cx="4500245" cy="14605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在20%训练数据的情况下，ChatEV的RMSE为5.49×10</a:t>
            </a:r>
            <a:r>
              <a:rPr kumimoji="1" lang="en-US" altLang="zh-CN" sz="1600" baseline="30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-2</a:t>
            </a: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，显著低于PIAST的8.96×10</a:t>
            </a:r>
            <a:r>
              <a:rPr kumimoji="1" lang="en-US" altLang="zh-CN" sz="1600" baseline="30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-2</a:t>
            </a: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
这表明ChatEV在数据稀缺情况下仍能保持较高的预测精度。</a:t>
            </a:r>
            <a:endParaRPr kumimoji="1" lang="en-US" altLang="zh-CN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6549266" y="1412761"/>
            <a:ext cx="450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零样本性能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6549390" y="1988820"/>
            <a:ext cx="4500245" cy="18522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在40%源区域的情况下，ChatEV的误差分布更集中，异常值少。
例如，ChatEV在零样本场景下的RMSE为5.91×10</a:t>
            </a:r>
            <a:r>
              <a:rPr kumimoji="1" lang="en-US" altLang="zh-CN" sz="1600" baseline="30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-2</a:t>
            </a: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，优于其他基线方法，显示出其强大的泛化能力。</a:t>
            </a:r>
            <a:endParaRPr kumimoji="1" lang="en-US" altLang="zh-CN" sz="16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 rot="16200000">
            <a:off x="11013736" y="1224567"/>
            <a:ext cx="351381" cy="35603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少样本与零样本优势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975" y="4365625"/>
            <a:ext cx="5756910" cy="217995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rcRect b="8714"/>
          <a:stretch>
            <a:fillRect/>
          </a:stretch>
        </p:blipFill>
        <p:spPr>
          <a:xfrm>
            <a:off x="6384290" y="4091305"/>
            <a:ext cx="5046980" cy="2755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8595" y="1682153"/>
            <a:ext cx="2165507" cy="681041"/>
          </a:xfrm>
          <a:custGeom>
            <a:avLst/>
            <a:gdLst>
              <a:gd name="connsiteX0" fmla="*/ 1259015 w 1259014"/>
              <a:gd name="connsiteY0" fmla="*/ 0 h 395954"/>
              <a:gd name="connsiteX1" fmla="*/ 0 w 1259014"/>
              <a:gd name="connsiteY1" fmla="*/ 0 h 395954"/>
              <a:gd name="connsiteX2" fmla="*/ 0 w 1259014"/>
              <a:gd name="connsiteY2" fmla="*/ 266129 h 395954"/>
              <a:gd name="connsiteX3" fmla="*/ 129826 w 1259014"/>
              <a:gd name="connsiteY3" fmla="*/ 395954 h 395954"/>
              <a:gd name="connsiteX4" fmla="*/ 1259015 w 1259014"/>
              <a:gd name="connsiteY4" fmla="*/ 395954 h 395954"/>
              <a:gd name="connsiteX5" fmla="*/ 1259015 w 1259014"/>
              <a:gd name="connsiteY5" fmla="*/ 0 h 395954"/>
            </a:gdLst>
            <a:ahLst/>
            <a:cxnLst/>
            <a:rect l="l" t="t" r="r" b="b"/>
            <a:pathLst>
              <a:path w="1259014" h="395954">
                <a:moveTo>
                  <a:pt x="1259015" y="0"/>
                </a:moveTo>
                <a:lnTo>
                  <a:pt x="0" y="0"/>
                </a:lnTo>
                <a:lnTo>
                  <a:pt x="0" y="266129"/>
                </a:lnTo>
                <a:cubicBezTo>
                  <a:pt x="0" y="337852"/>
                  <a:pt x="58102" y="395954"/>
                  <a:pt x="129826" y="395954"/>
                </a:cubicBezTo>
                <a:lnTo>
                  <a:pt x="1259015" y="395954"/>
                </a:lnTo>
                <a:lnTo>
                  <a:pt x="1259015" y="0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66140" y="1292860"/>
            <a:ext cx="3987800" cy="2374900"/>
          </a:xfrm>
          <a:prstGeom prst="roundRect">
            <a:avLst>
              <a:gd name="adj" fmla="val 5587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  <a:effectLst>
            <a:outerShdw blurRad="381000" dist="215900" dir="2700000" algn="tl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71880" y="2277110"/>
            <a:ext cx="3560445" cy="12973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移除预训练知识（w/o Pre- training）后，模型性能显著下降，RMSE从5.40×10⁻²上升到7.08×10⁻²。
这表明预训练知识对模型性能至关重要。</a:t>
            </a:r>
            <a:endParaRPr kumimoji="1" lang="en-US" altLang="zh-CN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3613229" y="1495214"/>
            <a:ext cx="957816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3200">
                <a:ln w="6350">
                  <a:noFill/>
                </a:ln>
                <a:gradFill>
                  <a:gsLst>
                    <a:gs pos="0">
                      <a:srgbClr val="418CA3">
                        <a:alpha val="100000"/>
                      </a:srgbClr>
                    </a:gs>
                    <a:gs pos="92000">
                      <a:srgbClr val="418CA3">
                        <a:alpha val="10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263752" y="1682153"/>
            <a:ext cx="2165507" cy="681041"/>
          </a:xfrm>
          <a:custGeom>
            <a:avLst/>
            <a:gdLst>
              <a:gd name="connsiteX0" fmla="*/ 1259015 w 1259014"/>
              <a:gd name="connsiteY0" fmla="*/ 0 h 395954"/>
              <a:gd name="connsiteX1" fmla="*/ 0 w 1259014"/>
              <a:gd name="connsiteY1" fmla="*/ 0 h 395954"/>
              <a:gd name="connsiteX2" fmla="*/ 0 w 1259014"/>
              <a:gd name="connsiteY2" fmla="*/ 266129 h 395954"/>
              <a:gd name="connsiteX3" fmla="*/ 129826 w 1259014"/>
              <a:gd name="connsiteY3" fmla="*/ 395954 h 395954"/>
              <a:gd name="connsiteX4" fmla="*/ 1259015 w 1259014"/>
              <a:gd name="connsiteY4" fmla="*/ 395954 h 395954"/>
              <a:gd name="connsiteX5" fmla="*/ 1259015 w 1259014"/>
              <a:gd name="connsiteY5" fmla="*/ 0 h 395954"/>
            </a:gdLst>
            <a:ahLst/>
            <a:cxnLst/>
            <a:rect l="l" t="t" r="r" b="b"/>
            <a:pathLst>
              <a:path w="1259014" h="395954">
                <a:moveTo>
                  <a:pt x="1259015" y="0"/>
                </a:moveTo>
                <a:lnTo>
                  <a:pt x="0" y="0"/>
                </a:lnTo>
                <a:lnTo>
                  <a:pt x="0" y="266129"/>
                </a:lnTo>
                <a:cubicBezTo>
                  <a:pt x="0" y="337852"/>
                  <a:pt x="58102" y="395954"/>
                  <a:pt x="129826" y="395954"/>
                </a:cubicBezTo>
                <a:lnTo>
                  <a:pt x="1259015" y="395954"/>
                </a:lnTo>
                <a:lnTo>
                  <a:pt x="1259015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488940" y="1292860"/>
            <a:ext cx="6014085" cy="2375535"/>
          </a:xfrm>
          <a:prstGeom prst="roundRect">
            <a:avLst>
              <a:gd name="adj" fmla="val 5587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81000" dist="215900" dir="2700000" algn="tl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743070" y="1495214"/>
            <a:ext cx="1429755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3200">
                <a:ln w="635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700395" y="2286635"/>
            <a:ext cx="5410200" cy="10890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Prompt设计与对齐微调分别贡献约10%的性能提升。
例如，仅保留Prompt设计时，RMSE为5.47×10⁻²；仅保留对齐微调时，RMSE为5.57×10⁻²。</a:t>
            </a:r>
            <a:endParaRPr kumimoji="1" lang="en-US" altLang="zh-CN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688595" y="1467991"/>
            <a:ext cx="3098141" cy="691072"/>
          </a:xfrm>
          <a:custGeom>
            <a:avLst/>
            <a:gdLst>
              <a:gd name="connsiteX0" fmla="*/ 309863 w 3098141"/>
              <a:gd name="connsiteY0" fmla="*/ 0 h 691072"/>
              <a:gd name="connsiteX1" fmla="*/ 2368017 w 3098141"/>
              <a:gd name="connsiteY1" fmla="*/ 0 h 691072"/>
              <a:gd name="connsiteX2" fmla="*/ 2532555 w 3098141"/>
              <a:gd name="connsiteY2" fmla="*/ 0 h 691072"/>
              <a:gd name="connsiteX3" fmla="*/ 2828141 w 3098141"/>
              <a:gd name="connsiteY3" fmla="*/ 0 h 691072"/>
              <a:gd name="connsiteX4" fmla="*/ 3098141 w 3098141"/>
              <a:gd name="connsiteY4" fmla="*/ 270000 h 691072"/>
              <a:gd name="connsiteX5" fmla="*/ 2828141 w 3098141"/>
              <a:gd name="connsiteY5" fmla="*/ 540000 h 691072"/>
              <a:gd name="connsiteX6" fmla="*/ 2368017 w 3098141"/>
              <a:gd name="connsiteY6" fmla="*/ 540000 h 691072"/>
              <a:gd name="connsiteX7" fmla="*/ 2354215 w 3098141"/>
              <a:gd name="connsiteY7" fmla="*/ 538609 h 691072"/>
              <a:gd name="connsiteX8" fmla="*/ 493326 w 3098141"/>
              <a:gd name="connsiteY8" fmla="*/ 538609 h 691072"/>
              <a:gd name="connsiteX9" fmla="*/ 324640 w 3098141"/>
              <a:gd name="connsiteY9" fmla="*/ 538609 h 691072"/>
              <a:gd name="connsiteX10" fmla="*/ 267577 w 3098141"/>
              <a:gd name="connsiteY10" fmla="*/ 538609 h 691072"/>
              <a:gd name="connsiteX11" fmla="*/ 0 w 3098141"/>
              <a:gd name="connsiteY11" fmla="*/ 691072 h 691072"/>
              <a:gd name="connsiteX12" fmla="*/ 0 w 3098141"/>
              <a:gd name="connsiteY12" fmla="*/ 176557 h 691072"/>
              <a:gd name="connsiteX13" fmla="*/ 309863 w 3098141"/>
              <a:gd name="connsiteY13" fmla="*/ 0 h 691072"/>
            </a:gdLst>
            <a:ahLst/>
            <a:cxnLst/>
            <a:rect l="l" t="t" r="r" b="b"/>
            <a:pathLst>
              <a:path w="3098141" h="691072">
                <a:moveTo>
                  <a:pt x="309863" y="0"/>
                </a:moveTo>
                <a:lnTo>
                  <a:pt x="2368017" y="0"/>
                </a:lnTo>
                <a:lnTo>
                  <a:pt x="2532555" y="0"/>
                </a:lnTo>
                <a:lnTo>
                  <a:pt x="2828141" y="0"/>
                </a:lnTo>
                <a:cubicBezTo>
                  <a:pt x="2977258" y="0"/>
                  <a:pt x="3098141" y="120883"/>
                  <a:pt x="3098141" y="270000"/>
                </a:cubicBezTo>
                <a:cubicBezTo>
                  <a:pt x="3098141" y="419117"/>
                  <a:pt x="2977258" y="540000"/>
                  <a:pt x="2828141" y="540000"/>
                </a:cubicBezTo>
                <a:lnTo>
                  <a:pt x="2368017" y="540000"/>
                </a:lnTo>
                <a:lnTo>
                  <a:pt x="2354215" y="538609"/>
                </a:lnTo>
                <a:lnTo>
                  <a:pt x="493326" y="538609"/>
                </a:lnTo>
                <a:lnTo>
                  <a:pt x="324640" y="538609"/>
                </a:lnTo>
                <a:lnTo>
                  <a:pt x="267577" y="538609"/>
                </a:lnTo>
                <a:cubicBezTo>
                  <a:pt x="119808" y="538609"/>
                  <a:pt x="0" y="606873"/>
                  <a:pt x="0" y="691072"/>
                </a:cubicBezTo>
                <a:lnTo>
                  <a:pt x="0" y="176557"/>
                </a:lnTo>
                <a:cubicBezTo>
                  <a:pt x="0" y="79017"/>
                  <a:pt x="138676" y="0"/>
                  <a:pt x="30986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20216499" scaled="0"/>
          </a:gra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41942" y="1505769"/>
            <a:ext cx="2471288" cy="4926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预训练知识的重要性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263752" y="1467991"/>
            <a:ext cx="4479317" cy="691072"/>
          </a:xfrm>
          <a:custGeom>
            <a:avLst/>
            <a:gdLst>
              <a:gd name="connsiteX0" fmla="*/ 184618 w 4479317"/>
              <a:gd name="connsiteY0" fmla="*/ 0 h 691072"/>
              <a:gd name="connsiteX1" fmla="*/ 1008903 w 4479317"/>
              <a:gd name="connsiteY1" fmla="*/ 0 h 691072"/>
              <a:gd name="connsiteX2" fmla="*/ 1508909 w 4479317"/>
              <a:gd name="connsiteY2" fmla="*/ 0 h 691072"/>
              <a:gd name="connsiteX3" fmla="*/ 3264422 w 4479317"/>
              <a:gd name="connsiteY3" fmla="*/ 0 h 691072"/>
              <a:gd name="connsiteX4" fmla="*/ 3311163 w 4479317"/>
              <a:gd name="connsiteY4" fmla="*/ 0 h 691072"/>
              <a:gd name="connsiteX5" fmla="*/ 4209317 w 4479317"/>
              <a:gd name="connsiteY5" fmla="*/ 0 h 691072"/>
              <a:gd name="connsiteX6" fmla="*/ 4479317 w 4479317"/>
              <a:gd name="connsiteY6" fmla="*/ 270000 h 691072"/>
              <a:gd name="connsiteX7" fmla="*/ 4209317 w 4479317"/>
              <a:gd name="connsiteY7" fmla="*/ 540000 h 691072"/>
              <a:gd name="connsiteX8" fmla="*/ 3311163 w 4479317"/>
              <a:gd name="connsiteY8" fmla="*/ 540000 h 691072"/>
              <a:gd name="connsiteX9" fmla="*/ 3264422 w 4479317"/>
              <a:gd name="connsiteY9" fmla="*/ 540000 h 691072"/>
              <a:gd name="connsiteX10" fmla="*/ 1008903 w 4479317"/>
              <a:gd name="connsiteY10" fmla="*/ 540000 h 691072"/>
              <a:gd name="connsiteX11" fmla="*/ 995101 w 4479317"/>
              <a:gd name="connsiteY11" fmla="*/ 538609 h 691072"/>
              <a:gd name="connsiteX12" fmla="*/ 293926 w 4479317"/>
              <a:gd name="connsiteY12" fmla="*/ 538609 h 691072"/>
              <a:gd name="connsiteX13" fmla="*/ 193422 w 4479317"/>
              <a:gd name="connsiteY13" fmla="*/ 538609 h 691072"/>
              <a:gd name="connsiteX14" fmla="*/ 159424 w 4479317"/>
              <a:gd name="connsiteY14" fmla="*/ 538609 h 691072"/>
              <a:gd name="connsiteX15" fmla="*/ 0 w 4479317"/>
              <a:gd name="connsiteY15" fmla="*/ 691072 h 691072"/>
              <a:gd name="connsiteX16" fmla="*/ 0 w 4479317"/>
              <a:gd name="connsiteY16" fmla="*/ 176557 h 691072"/>
              <a:gd name="connsiteX17" fmla="*/ 184618 w 4479317"/>
              <a:gd name="connsiteY17" fmla="*/ 0 h 691072"/>
            </a:gdLst>
            <a:ahLst/>
            <a:cxnLst/>
            <a:rect l="l" t="t" r="r" b="b"/>
            <a:pathLst>
              <a:path w="4479317" h="691072">
                <a:moveTo>
                  <a:pt x="184618" y="0"/>
                </a:moveTo>
                <a:lnTo>
                  <a:pt x="1008903" y="0"/>
                </a:lnTo>
                <a:lnTo>
                  <a:pt x="1508909" y="0"/>
                </a:lnTo>
                <a:lnTo>
                  <a:pt x="3264422" y="0"/>
                </a:lnTo>
                <a:lnTo>
                  <a:pt x="3311163" y="0"/>
                </a:lnTo>
                <a:lnTo>
                  <a:pt x="4209317" y="0"/>
                </a:lnTo>
                <a:cubicBezTo>
                  <a:pt x="4358434" y="0"/>
                  <a:pt x="4479317" y="120883"/>
                  <a:pt x="4479317" y="270000"/>
                </a:cubicBezTo>
                <a:cubicBezTo>
                  <a:pt x="4479317" y="419117"/>
                  <a:pt x="4358434" y="540000"/>
                  <a:pt x="4209317" y="540000"/>
                </a:cubicBezTo>
                <a:lnTo>
                  <a:pt x="3311163" y="540000"/>
                </a:lnTo>
                <a:lnTo>
                  <a:pt x="3264422" y="540000"/>
                </a:lnTo>
                <a:lnTo>
                  <a:pt x="1008903" y="540000"/>
                </a:lnTo>
                <a:lnTo>
                  <a:pt x="995101" y="538609"/>
                </a:lnTo>
                <a:lnTo>
                  <a:pt x="293926" y="538609"/>
                </a:lnTo>
                <a:lnTo>
                  <a:pt x="193422" y="538609"/>
                </a:lnTo>
                <a:lnTo>
                  <a:pt x="159424" y="538609"/>
                </a:lnTo>
                <a:cubicBezTo>
                  <a:pt x="71382" y="538609"/>
                  <a:pt x="0" y="606873"/>
                  <a:pt x="0" y="691072"/>
                </a:cubicBezTo>
                <a:lnTo>
                  <a:pt x="0" y="176557"/>
                </a:lnTo>
                <a:cubicBezTo>
                  <a:pt x="0" y="79017"/>
                  <a:pt x="82623" y="0"/>
                  <a:pt x="184618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0216499" scaled="0"/>
          </a:gra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00151" y="1505769"/>
            <a:ext cx="3712339" cy="4926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Prompt设计与对齐微调的贡献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消融实验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7170" y="4005580"/>
            <a:ext cx="8482965" cy="25031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AAA__桌面/自动规划/5E3624D5474F438588DAD88065948AC0.jpg5E3624D5474F438588DAD88065948AC0"/>
          <p:cNvPicPr>
            <a:picLocks noChangeAspect="1"/>
          </p:cNvPicPr>
          <p:nvPr/>
        </p:nvPicPr>
        <p:blipFill>
          <a:blip r:embed="rId1">
            <a:alphaModFix amt="100000"/>
          </a:blip>
          <a:srcRect t="7797" b="779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4325303"/>
            <a:ext cx="12192000" cy="253269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816" y="847472"/>
            <a:ext cx="12280900" cy="5163056"/>
          </a:xfrm>
          <a:prstGeom prst="rect">
            <a:avLst/>
          </a:pr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1816" y="1209315"/>
            <a:ext cx="12192000" cy="4439371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1431350" flipH="1">
            <a:off x="7087994" y="623441"/>
            <a:ext cx="4506557" cy="5558544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  <a:effectLst>
            <a:outerShdw blurRad="228600" sx="102000" sy="102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4300" y="3316427"/>
            <a:ext cx="5616000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结论与未来工作</a:t>
            </a:r>
            <a:endParaRPr kumimoji="1" lang="zh-CN" altLang="en-US" sz="4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048002" flipH="1">
            <a:off x="6870274" y="5600807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132873" flipH="1">
            <a:off x="10422691" y="-210524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94300" y="2410045"/>
            <a:ext cx="2449505" cy="9039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162279" y="2482849"/>
            <a:ext cx="2449505" cy="635000"/>
          </a:xfrm>
          <a:custGeom>
            <a:avLst/>
            <a:gdLst>
              <a:gd name="connsiteX0" fmla="*/ 317500 w 2449505"/>
              <a:gd name="connsiteY0" fmla="*/ 0 h 635000"/>
              <a:gd name="connsiteX1" fmla="*/ 571013 w 2449505"/>
              <a:gd name="connsiteY1" fmla="*/ 311050 h 635000"/>
              <a:gd name="connsiteX2" fmla="*/ 619917 w 2449505"/>
              <a:gd name="connsiteY2" fmla="*/ 315980 h 635000"/>
              <a:gd name="connsiteX3" fmla="*/ 668822 w 2449505"/>
              <a:gd name="connsiteY3" fmla="*/ 311050 h 635000"/>
              <a:gd name="connsiteX4" fmla="*/ 922335 w 2449505"/>
              <a:gd name="connsiteY4" fmla="*/ 0 h 635000"/>
              <a:gd name="connsiteX5" fmla="*/ 1175848 w 2449505"/>
              <a:gd name="connsiteY5" fmla="*/ 311050 h 635000"/>
              <a:gd name="connsiteX6" fmla="*/ 1224752 w 2449505"/>
              <a:gd name="connsiteY6" fmla="*/ 315980 h 635000"/>
              <a:gd name="connsiteX7" fmla="*/ 1273657 w 2449505"/>
              <a:gd name="connsiteY7" fmla="*/ 311050 h 635000"/>
              <a:gd name="connsiteX8" fmla="*/ 1527170 w 2449505"/>
              <a:gd name="connsiteY8" fmla="*/ 0 h 635000"/>
              <a:gd name="connsiteX9" fmla="*/ 1780683 w 2449505"/>
              <a:gd name="connsiteY9" fmla="*/ 311050 h 635000"/>
              <a:gd name="connsiteX10" fmla="*/ 1829588 w 2449505"/>
              <a:gd name="connsiteY10" fmla="*/ 315980 h 635000"/>
              <a:gd name="connsiteX11" fmla="*/ 1878492 w 2449505"/>
              <a:gd name="connsiteY11" fmla="*/ 311050 h 635000"/>
              <a:gd name="connsiteX12" fmla="*/ 2132005 w 2449505"/>
              <a:gd name="connsiteY12" fmla="*/ 0 h 635000"/>
              <a:gd name="connsiteX13" fmla="*/ 2449505 w 2449505"/>
              <a:gd name="connsiteY13" fmla="*/ 317500 h 635000"/>
              <a:gd name="connsiteX14" fmla="*/ 2132005 w 2449505"/>
              <a:gd name="connsiteY14" fmla="*/ 635000 h 635000"/>
              <a:gd name="connsiteX15" fmla="*/ 1878492 w 2449505"/>
              <a:gd name="connsiteY15" fmla="*/ 323951 h 635000"/>
              <a:gd name="connsiteX16" fmla="*/ 1829588 w 2449505"/>
              <a:gd name="connsiteY16" fmla="*/ 319021 h 635000"/>
              <a:gd name="connsiteX17" fmla="*/ 1780683 w 2449505"/>
              <a:gd name="connsiteY17" fmla="*/ 323951 h 635000"/>
              <a:gd name="connsiteX18" fmla="*/ 1527170 w 2449505"/>
              <a:gd name="connsiteY18" fmla="*/ 635000 h 635000"/>
              <a:gd name="connsiteX19" fmla="*/ 1273657 w 2449505"/>
              <a:gd name="connsiteY19" fmla="*/ 323951 h 635000"/>
              <a:gd name="connsiteX20" fmla="*/ 1224752 w 2449505"/>
              <a:gd name="connsiteY20" fmla="*/ 319021 h 635000"/>
              <a:gd name="connsiteX21" fmla="*/ 1175848 w 2449505"/>
              <a:gd name="connsiteY21" fmla="*/ 323951 h 635000"/>
              <a:gd name="connsiteX22" fmla="*/ 922335 w 2449505"/>
              <a:gd name="connsiteY22" fmla="*/ 635000 h 635000"/>
              <a:gd name="connsiteX23" fmla="*/ 668822 w 2449505"/>
              <a:gd name="connsiteY23" fmla="*/ 323951 h 635000"/>
              <a:gd name="connsiteX24" fmla="*/ 619917 w 2449505"/>
              <a:gd name="connsiteY24" fmla="*/ 319021 h 635000"/>
              <a:gd name="connsiteX25" fmla="*/ 571013 w 2449505"/>
              <a:gd name="connsiteY25" fmla="*/ 323951 h 635000"/>
              <a:gd name="connsiteX26" fmla="*/ 317500 w 2449505"/>
              <a:gd name="connsiteY26" fmla="*/ 635000 h 635000"/>
              <a:gd name="connsiteX27" fmla="*/ 0 w 2449505"/>
              <a:gd name="connsiteY27" fmla="*/ 317500 h 635000"/>
              <a:gd name="connsiteX28" fmla="*/ 317500 w 2449505"/>
              <a:gd name="connsiteY28" fmla="*/ 0 h 635000"/>
            </a:gdLst>
            <a:ahLst/>
            <a:cxnLst/>
            <a:rect l="l" t="t" r="r" b="b"/>
            <a:pathLst>
              <a:path w="2449505" h="635000">
                <a:moveTo>
                  <a:pt x="317500" y="0"/>
                </a:moveTo>
                <a:cubicBezTo>
                  <a:pt x="317500" y="153431"/>
                  <a:pt x="426333" y="281444"/>
                  <a:pt x="571013" y="311050"/>
                </a:cubicBezTo>
                <a:lnTo>
                  <a:pt x="619917" y="315980"/>
                </a:lnTo>
                <a:lnTo>
                  <a:pt x="668822" y="311050"/>
                </a:lnTo>
                <a:cubicBezTo>
                  <a:pt x="813501" y="281444"/>
                  <a:pt x="922335" y="153431"/>
                  <a:pt x="922335" y="0"/>
                </a:cubicBezTo>
                <a:cubicBezTo>
                  <a:pt x="922335" y="153431"/>
                  <a:pt x="1031168" y="281444"/>
                  <a:pt x="1175848" y="311050"/>
                </a:cubicBezTo>
                <a:lnTo>
                  <a:pt x="1224752" y="315980"/>
                </a:lnTo>
                <a:lnTo>
                  <a:pt x="1273657" y="311050"/>
                </a:lnTo>
                <a:cubicBezTo>
                  <a:pt x="1418336" y="281444"/>
                  <a:pt x="1527170" y="153431"/>
                  <a:pt x="1527170" y="0"/>
                </a:cubicBezTo>
                <a:cubicBezTo>
                  <a:pt x="1527170" y="153431"/>
                  <a:pt x="1636003" y="281444"/>
                  <a:pt x="1780683" y="311050"/>
                </a:cubicBezTo>
                <a:lnTo>
                  <a:pt x="1829588" y="315980"/>
                </a:lnTo>
                <a:lnTo>
                  <a:pt x="1878492" y="311050"/>
                </a:lnTo>
                <a:cubicBezTo>
                  <a:pt x="2023172" y="281444"/>
                  <a:pt x="2132005" y="153431"/>
                  <a:pt x="2132005" y="0"/>
                </a:cubicBezTo>
                <a:cubicBezTo>
                  <a:pt x="2132005" y="175350"/>
                  <a:pt x="2274155" y="317500"/>
                  <a:pt x="2449505" y="317500"/>
                </a:cubicBezTo>
                <a:cubicBezTo>
                  <a:pt x="2274155" y="317500"/>
                  <a:pt x="2132005" y="459650"/>
                  <a:pt x="2132005" y="635000"/>
                </a:cubicBezTo>
                <a:cubicBezTo>
                  <a:pt x="2132005" y="481569"/>
                  <a:pt x="2023172" y="353556"/>
                  <a:pt x="1878492" y="323951"/>
                </a:cubicBezTo>
                <a:lnTo>
                  <a:pt x="1829588" y="319021"/>
                </a:lnTo>
                <a:lnTo>
                  <a:pt x="1780683" y="323951"/>
                </a:lnTo>
                <a:cubicBezTo>
                  <a:pt x="1636003" y="353556"/>
                  <a:pt x="1527170" y="481569"/>
                  <a:pt x="1527170" y="635000"/>
                </a:cubicBezTo>
                <a:cubicBezTo>
                  <a:pt x="1527170" y="481569"/>
                  <a:pt x="1418336" y="353556"/>
                  <a:pt x="1273657" y="323951"/>
                </a:cubicBezTo>
                <a:lnTo>
                  <a:pt x="1224752" y="319021"/>
                </a:lnTo>
                <a:lnTo>
                  <a:pt x="1175848" y="323951"/>
                </a:lnTo>
                <a:cubicBezTo>
                  <a:pt x="1031168" y="353556"/>
                  <a:pt x="922335" y="481569"/>
                  <a:pt x="922335" y="635000"/>
                </a:cubicBezTo>
                <a:cubicBezTo>
                  <a:pt x="922335" y="481569"/>
                  <a:pt x="813501" y="353556"/>
                  <a:pt x="668822" y="323951"/>
                </a:cubicBezTo>
                <a:lnTo>
                  <a:pt x="619917" y="319021"/>
                </a:lnTo>
                <a:lnTo>
                  <a:pt x="571013" y="323951"/>
                </a:lnTo>
                <a:cubicBezTo>
                  <a:pt x="426333" y="353556"/>
                  <a:pt x="317500" y="481569"/>
                  <a:pt x="317500" y="635000"/>
                </a:cubicBezTo>
                <a:cubicBezTo>
                  <a:pt x="317500" y="459650"/>
                  <a:pt x="175350" y="317500"/>
                  <a:pt x="0" y="317500"/>
                </a:cubicBezTo>
                <a:cubicBezTo>
                  <a:pt x="175350" y="317500"/>
                  <a:pt x="317500" y="175350"/>
                  <a:pt x="31750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D:/AAA__桌面/自动规划/562A0E313B449764889DC72B87A34301.jpg562A0E313B449764889DC72B87A34301"/>
          <p:cNvPicPr>
            <a:picLocks noChangeAspect="1"/>
          </p:cNvPicPr>
          <p:nvPr/>
        </p:nvPicPr>
        <p:blipFill>
          <a:blip r:embed="rId3">
            <a:alphaModFix amt="100000"/>
          </a:blip>
          <a:srcRect t="9336" b="9336"/>
          <a:stretch>
            <a:fillRect/>
          </a:stretch>
        </p:blipFill>
        <p:spPr>
          <a:xfrm flipH="1">
            <a:off x="7209438" y="748933"/>
            <a:ext cx="4271683" cy="4864236"/>
          </a:xfrm>
          <a:custGeom>
            <a:avLst/>
            <a:gdLst/>
            <a:ahLst/>
            <a:cxnLst/>
            <a:rect l="l" t="t" r="r" b="b"/>
            <a:pathLst>
              <a:path w="4267200" h="4864100">
                <a:moveTo>
                  <a:pt x="206394" y="0"/>
                </a:moveTo>
                <a:lnTo>
                  <a:pt x="4271683" y="220490"/>
                </a:lnTo>
                <a:lnTo>
                  <a:pt x="4065289" y="4864236"/>
                </a:lnTo>
                <a:lnTo>
                  <a:pt x="0" y="464374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21435811">
            <a:off x="7318901" y="859205"/>
            <a:ext cx="4079950" cy="468300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0">
                <a:schemeClr val="bg1">
                  <a:alpha val="0"/>
                </a:schemeClr>
              </a:gs>
              <a:gs pos="90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944773" y="1674683"/>
            <a:ext cx="1462125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标题 1"/>
          <p:cNvCxnSpPr/>
          <p:nvPr>
            <p:custDataLst>
              <p:tags r:id="rId1"/>
            </p:custDataLst>
          </p:nvPr>
        </p:nvCxnSpPr>
        <p:spPr>
          <a:xfrm rot="18600000" flipV="1">
            <a:off x="5851744" y="1917339"/>
            <a:ext cx="599097" cy="599097"/>
          </a:xfrm>
          <a:prstGeom prst="line">
            <a:avLst/>
          </a:prstGeom>
          <a:noFill/>
          <a:ln w="25400" cap="sq">
            <a:solidFill>
              <a:schemeClr val="tx1">
                <a:lumMod val="50000"/>
                <a:lumOff val="50000"/>
                <a:alpha val="20000"/>
              </a:schemeClr>
            </a:solidFill>
            <a:miter/>
          </a:ln>
        </p:spPr>
      </p:cxn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401114" y="2714336"/>
            <a:ext cx="4499768" cy="17480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ChatEV在精度、泛化性和异构数据融合上表现出色，为EV充电需求预测提供了新的解决方案。</a:t>
            </a:r>
            <a:endParaRPr kumimoji="1" lang="en-US" altLang="zh-CN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cxnSp>
        <p:nvCxnSpPr>
          <p:cNvPr id="5" name="标题 1"/>
          <p:cNvCxnSpPr/>
          <p:nvPr>
            <p:custDataLst>
              <p:tags r:id="rId3"/>
            </p:custDataLst>
          </p:nvPr>
        </p:nvCxnSpPr>
        <p:spPr>
          <a:xfrm>
            <a:off x="1485697" y="2514031"/>
            <a:ext cx="4389785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6381288" y="2117370"/>
            <a:ext cx="4499768" cy="17480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该研究展示了LLM在交通领域的巨大潜力，特别是在少样本和零样本场景下的适应能力。</a:t>
            </a:r>
            <a:endParaRPr kumimoji="1" lang="en-US" altLang="zh-CN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cxnSp>
        <p:nvCxnSpPr>
          <p:cNvPr id="7" name="标题 1"/>
          <p:cNvCxnSpPr/>
          <p:nvPr>
            <p:custDataLst>
              <p:tags r:id="rId5"/>
            </p:custDataLst>
          </p:nvPr>
        </p:nvCxnSpPr>
        <p:spPr>
          <a:xfrm>
            <a:off x="6427771" y="1917065"/>
            <a:ext cx="4389785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>
            <a:off x="1435100" y="1544125"/>
            <a:ext cx="9497429" cy="12948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ChatEV的优异表现</a:t>
            </a:r>
            <a:endParaRPr kumimoji="1" lang="en-US" altLang="zh-CN" sz="2000">
              <a:ln w="12700">
                <a:noFill/>
              </a:ln>
              <a:solidFill>
                <a:srgbClr val="385723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733251" y="1486037"/>
            <a:ext cx="476250" cy="377952"/>
          </a:xfrm>
          <a:custGeom>
            <a:avLst/>
            <a:gdLst>
              <a:gd name="connsiteX0" fmla="*/ 476250 w 476250"/>
              <a:gd name="connsiteY0" fmla="*/ 0 h 377952"/>
              <a:gd name="connsiteX1" fmla="*/ 476250 w 476250"/>
              <a:gd name="connsiteY1" fmla="*/ 81725 h 377952"/>
              <a:gd name="connsiteX2" fmla="*/ 367570 w 476250"/>
              <a:gd name="connsiteY2" fmla="*/ 187452 h 377952"/>
              <a:gd name="connsiteX3" fmla="*/ 476250 w 476250"/>
              <a:gd name="connsiteY3" fmla="*/ 187452 h 377952"/>
              <a:gd name="connsiteX4" fmla="*/ 476250 w 476250"/>
              <a:gd name="connsiteY4" fmla="*/ 377952 h 377952"/>
              <a:gd name="connsiteX5" fmla="*/ 285750 w 476250"/>
              <a:gd name="connsiteY5" fmla="*/ 377952 h 377952"/>
              <a:gd name="connsiteX6" fmla="*/ 285750 w 476250"/>
              <a:gd name="connsiteY6" fmla="*/ 187452 h 377952"/>
              <a:gd name="connsiteX7" fmla="*/ 476250 w 476250"/>
              <a:gd name="connsiteY7" fmla="*/ 0 h 377952"/>
              <a:gd name="connsiteX8" fmla="*/ 190500 w 476250"/>
              <a:gd name="connsiteY8" fmla="*/ 0 h 377952"/>
              <a:gd name="connsiteX9" fmla="*/ 190500 w 476250"/>
              <a:gd name="connsiteY9" fmla="*/ 81725 h 377952"/>
              <a:gd name="connsiteX10" fmla="*/ 81820 w 476250"/>
              <a:gd name="connsiteY10" fmla="*/ 187452 h 377952"/>
              <a:gd name="connsiteX11" fmla="*/ 190500 w 476250"/>
              <a:gd name="connsiteY11" fmla="*/ 187452 h 377952"/>
              <a:gd name="connsiteX12" fmla="*/ 190500 w 476250"/>
              <a:gd name="connsiteY12" fmla="*/ 377952 h 377952"/>
              <a:gd name="connsiteX13" fmla="*/ 0 w 476250"/>
              <a:gd name="connsiteY13" fmla="*/ 377952 h 377952"/>
              <a:gd name="connsiteX14" fmla="*/ 0 w 476250"/>
              <a:gd name="connsiteY14" fmla="*/ 187452 h 377952"/>
              <a:gd name="connsiteX15" fmla="*/ 190500 w 476250"/>
              <a:gd name="connsiteY15" fmla="*/ 0 h 377952"/>
            </a:gdLst>
            <a:ahLst/>
            <a:cxnLst/>
            <a:rect l="l" t="t" r="r" b="b"/>
            <a:pathLst>
              <a:path w="476250" h="377952">
                <a:moveTo>
                  <a:pt x="476250" y="0"/>
                </a:moveTo>
                <a:lnTo>
                  <a:pt x="476250" y="81725"/>
                </a:lnTo>
                <a:cubicBezTo>
                  <a:pt x="417383" y="81753"/>
                  <a:pt x="369219" y="128608"/>
                  <a:pt x="367570" y="187452"/>
                </a:cubicBezTo>
                <a:lnTo>
                  <a:pt x="476250" y="187452"/>
                </a:lnTo>
                <a:lnTo>
                  <a:pt x="476250" y="377952"/>
                </a:lnTo>
                <a:lnTo>
                  <a:pt x="285750" y="377952"/>
                </a:lnTo>
                <a:lnTo>
                  <a:pt x="285750" y="187452"/>
                </a:lnTo>
                <a:cubicBezTo>
                  <a:pt x="287415" y="83434"/>
                  <a:pt x="372219" y="-13"/>
                  <a:pt x="476250" y="0"/>
                </a:cubicBezTo>
                <a:close/>
                <a:moveTo>
                  <a:pt x="190500" y="0"/>
                </a:moveTo>
                <a:lnTo>
                  <a:pt x="190500" y="81725"/>
                </a:lnTo>
                <a:cubicBezTo>
                  <a:pt x="131633" y="81753"/>
                  <a:pt x="83469" y="128608"/>
                  <a:pt x="81820" y="187452"/>
                </a:cubicBezTo>
                <a:lnTo>
                  <a:pt x="190500" y="187452"/>
                </a:lnTo>
                <a:lnTo>
                  <a:pt x="190500" y="377952"/>
                </a:lnTo>
                <a:lnTo>
                  <a:pt x="0" y="377952"/>
                </a:lnTo>
                <a:lnTo>
                  <a:pt x="0" y="187452"/>
                </a:lnTo>
                <a:cubicBezTo>
                  <a:pt x="1665" y="83434"/>
                  <a:pt x="86469" y="-13"/>
                  <a:pt x="190500" y="0"/>
                </a:cubicBezTo>
                <a:close/>
              </a:path>
            </a:pathLst>
          </a:custGeom>
          <a:solidFill>
            <a:schemeClr val="accent1"/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总结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9140" y="3573145"/>
            <a:ext cx="8173720" cy="3241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872490" y="2632710"/>
            <a:ext cx="10855960" cy="287972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-174295" y="2057686"/>
            <a:ext cx="9000000" cy="3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290961" y="2781178"/>
            <a:ext cx="3060000" cy="5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更大规模LLM的应用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1290960" y="3428851"/>
            <a:ext cx="3060000" cy="16615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探索更大规模的LLM（如GPT- 4、Llama）在EV充电需求预测中的应用，进一步提高预测精度。
例如，利用GPT- 4的更强大语义理解能力，可以更好地处理复杂的充电场景。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286516" y="1751686"/>
            <a:ext cx="648000" cy="64800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448516" y="1913686"/>
            <a:ext cx="324000" cy="3240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401987" y="2781178"/>
            <a:ext cx="3060000" cy="5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可解释性增强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8401985" y="3432661"/>
            <a:ext cx="3060000" cy="16615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引入Chain- of- Thought技术，增强模型的可解释性，提高用户对模型预测的信任度。
例如，通过Chain- of- Thought技术，ChatEV可以生成预测的推理过程，帮助用户理解模型的决策依据。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8377018" y="1751686"/>
            <a:ext cx="648000" cy="64800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522331" y="1913686"/>
            <a:ext cx="357374" cy="32400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4846363" y="2781178"/>
            <a:ext cx="3060000" cy="5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多任务扩展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4846361" y="3432661"/>
            <a:ext cx="3060000" cy="16615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将ChatEV扩展到多任务场景，如动态定价、数据补全等，提供更全面的充电管理解决方案。
例如，通过多任务学习，ChatEV可以同时预测充电需求和优化充电价格。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4833072" y="1751686"/>
            <a:ext cx="648000" cy="64800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5007520" y="1913686"/>
            <a:ext cx="299104" cy="32400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未来方向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AAA__桌面/自动规划/5E3624D5474F438588DAD88065948AC0.jpg5E3624D5474F438588DAD88065948AC0"/>
          <p:cNvPicPr>
            <a:picLocks noChangeAspect="1"/>
          </p:cNvPicPr>
          <p:nvPr/>
        </p:nvPicPr>
        <p:blipFill>
          <a:blip r:embed="rId1">
            <a:alphaModFix amt="100000"/>
          </a:blip>
          <a:srcRect t="7797" b="779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4325303"/>
            <a:ext cx="12192000" cy="253269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816" y="847472"/>
            <a:ext cx="12280900" cy="5163056"/>
          </a:xfrm>
          <a:prstGeom prst="rect">
            <a:avLst/>
          </a:pr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1816" y="1209315"/>
            <a:ext cx="12192000" cy="4439371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1431350" flipH="1">
            <a:off x="7087994" y="623441"/>
            <a:ext cx="4506557" cy="5558544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  <a:effectLst>
            <a:outerShdw blurRad="228600" sx="102000" sy="102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4300" y="3316427"/>
            <a:ext cx="5616000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参考文献</a:t>
            </a:r>
            <a:endParaRPr kumimoji="1" lang="zh-CN" altLang="en-US" sz="4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048002" flipH="1">
            <a:off x="6870274" y="5600807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132873" flipH="1">
            <a:off x="10422691" y="-210524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94300" y="2410045"/>
            <a:ext cx="2449505" cy="9039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162279" y="2482849"/>
            <a:ext cx="2449505" cy="635000"/>
          </a:xfrm>
          <a:custGeom>
            <a:avLst/>
            <a:gdLst>
              <a:gd name="connsiteX0" fmla="*/ 317500 w 2449505"/>
              <a:gd name="connsiteY0" fmla="*/ 0 h 635000"/>
              <a:gd name="connsiteX1" fmla="*/ 571013 w 2449505"/>
              <a:gd name="connsiteY1" fmla="*/ 311050 h 635000"/>
              <a:gd name="connsiteX2" fmla="*/ 619917 w 2449505"/>
              <a:gd name="connsiteY2" fmla="*/ 315980 h 635000"/>
              <a:gd name="connsiteX3" fmla="*/ 668822 w 2449505"/>
              <a:gd name="connsiteY3" fmla="*/ 311050 h 635000"/>
              <a:gd name="connsiteX4" fmla="*/ 922335 w 2449505"/>
              <a:gd name="connsiteY4" fmla="*/ 0 h 635000"/>
              <a:gd name="connsiteX5" fmla="*/ 1175848 w 2449505"/>
              <a:gd name="connsiteY5" fmla="*/ 311050 h 635000"/>
              <a:gd name="connsiteX6" fmla="*/ 1224752 w 2449505"/>
              <a:gd name="connsiteY6" fmla="*/ 315980 h 635000"/>
              <a:gd name="connsiteX7" fmla="*/ 1273657 w 2449505"/>
              <a:gd name="connsiteY7" fmla="*/ 311050 h 635000"/>
              <a:gd name="connsiteX8" fmla="*/ 1527170 w 2449505"/>
              <a:gd name="connsiteY8" fmla="*/ 0 h 635000"/>
              <a:gd name="connsiteX9" fmla="*/ 1780683 w 2449505"/>
              <a:gd name="connsiteY9" fmla="*/ 311050 h 635000"/>
              <a:gd name="connsiteX10" fmla="*/ 1829588 w 2449505"/>
              <a:gd name="connsiteY10" fmla="*/ 315980 h 635000"/>
              <a:gd name="connsiteX11" fmla="*/ 1878492 w 2449505"/>
              <a:gd name="connsiteY11" fmla="*/ 311050 h 635000"/>
              <a:gd name="connsiteX12" fmla="*/ 2132005 w 2449505"/>
              <a:gd name="connsiteY12" fmla="*/ 0 h 635000"/>
              <a:gd name="connsiteX13" fmla="*/ 2449505 w 2449505"/>
              <a:gd name="connsiteY13" fmla="*/ 317500 h 635000"/>
              <a:gd name="connsiteX14" fmla="*/ 2132005 w 2449505"/>
              <a:gd name="connsiteY14" fmla="*/ 635000 h 635000"/>
              <a:gd name="connsiteX15" fmla="*/ 1878492 w 2449505"/>
              <a:gd name="connsiteY15" fmla="*/ 323951 h 635000"/>
              <a:gd name="connsiteX16" fmla="*/ 1829588 w 2449505"/>
              <a:gd name="connsiteY16" fmla="*/ 319021 h 635000"/>
              <a:gd name="connsiteX17" fmla="*/ 1780683 w 2449505"/>
              <a:gd name="connsiteY17" fmla="*/ 323951 h 635000"/>
              <a:gd name="connsiteX18" fmla="*/ 1527170 w 2449505"/>
              <a:gd name="connsiteY18" fmla="*/ 635000 h 635000"/>
              <a:gd name="connsiteX19" fmla="*/ 1273657 w 2449505"/>
              <a:gd name="connsiteY19" fmla="*/ 323951 h 635000"/>
              <a:gd name="connsiteX20" fmla="*/ 1224752 w 2449505"/>
              <a:gd name="connsiteY20" fmla="*/ 319021 h 635000"/>
              <a:gd name="connsiteX21" fmla="*/ 1175848 w 2449505"/>
              <a:gd name="connsiteY21" fmla="*/ 323951 h 635000"/>
              <a:gd name="connsiteX22" fmla="*/ 922335 w 2449505"/>
              <a:gd name="connsiteY22" fmla="*/ 635000 h 635000"/>
              <a:gd name="connsiteX23" fmla="*/ 668822 w 2449505"/>
              <a:gd name="connsiteY23" fmla="*/ 323951 h 635000"/>
              <a:gd name="connsiteX24" fmla="*/ 619917 w 2449505"/>
              <a:gd name="connsiteY24" fmla="*/ 319021 h 635000"/>
              <a:gd name="connsiteX25" fmla="*/ 571013 w 2449505"/>
              <a:gd name="connsiteY25" fmla="*/ 323951 h 635000"/>
              <a:gd name="connsiteX26" fmla="*/ 317500 w 2449505"/>
              <a:gd name="connsiteY26" fmla="*/ 635000 h 635000"/>
              <a:gd name="connsiteX27" fmla="*/ 0 w 2449505"/>
              <a:gd name="connsiteY27" fmla="*/ 317500 h 635000"/>
              <a:gd name="connsiteX28" fmla="*/ 317500 w 2449505"/>
              <a:gd name="connsiteY28" fmla="*/ 0 h 635000"/>
            </a:gdLst>
            <a:ahLst/>
            <a:cxnLst/>
            <a:rect l="l" t="t" r="r" b="b"/>
            <a:pathLst>
              <a:path w="2449505" h="635000">
                <a:moveTo>
                  <a:pt x="317500" y="0"/>
                </a:moveTo>
                <a:cubicBezTo>
                  <a:pt x="317500" y="153431"/>
                  <a:pt x="426333" y="281444"/>
                  <a:pt x="571013" y="311050"/>
                </a:cubicBezTo>
                <a:lnTo>
                  <a:pt x="619917" y="315980"/>
                </a:lnTo>
                <a:lnTo>
                  <a:pt x="668822" y="311050"/>
                </a:lnTo>
                <a:cubicBezTo>
                  <a:pt x="813501" y="281444"/>
                  <a:pt x="922335" y="153431"/>
                  <a:pt x="922335" y="0"/>
                </a:cubicBezTo>
                <a:cubicBezTo>
                  <a:pt x="922335" y="153431"/>
                  <a:pt x="1031168" y="281444"/>
                  <a:pt x="1175848" y="311050"/>
                </a:cubicBezTo>
                <a:lnTo>
                  <a:pt x="1224752" y="315980"/>
                </a:lnTo>
                <a:lnTo>
                  <a:pt x="1273657" y="311050"/>
                </a:lnTo>
                <a:cubicBezTo>
                  <a:pt x="1418336" y="281444"/>
                  <a:pt x="1527170" y="153431"/>
                  <a:pt x="1527170" y="0"/>
                </a:cubicBezTo>
                <a:cubicBezTo>
                  <a:pt x="1527170" y="153431"/>
                  <a:pt x="1636003" y="281444"/>
                  <a:pt x="1780683" y="311050"/>
                </a:cubicBezTo>
                <a:lnTo>
                  <a:pt x="1829588" y="315980"/>
                </a:lnTo>
                <a:lnTo>
                  <a:pt x="1878492" y="311050"/>
                </a:lnTo>
                <a:cubicBezTo>
                  <a:pt x="2023172" y="281444"/>
                  <a:pt x="2132005" y="153431"/>
                  <a:pt x="2132005" y="0"/>
                </a:cubicBezTo>
                <a:cubicBezTo>
                  <a:pt x="2132005" y="175350"/>
                  <a:pt x="2274155" y="317500"/>
                  <a:pt x="2449505" y="317500"/>
                </a:cubicBezTo>
                <a:cubicBezTo>
                  <a:pt x="2274155" y="317500"/>
                  <a:pt x="2132005" y="459650"/>
                  <a:pt x="2132005" y="635000"/>
                </a:cubicBezTo>
                <a:cubicBezTo>
                  <a:pt x="2132005" y="481569"/>
                  <a:pt x="2023172" y="353556"/>
                  <a:pt x="1878492" y="323951"/>
                </a:cubicBezTo>
                <a:lnTo>
                  <a:pt x="1829588" y="319021"/>
                </a:lnTo>
                <a:lnTo>
                  <a:pt x="1780683" y="323951"/>
                </a:lnTo>
                <a:cubicBezTo>
                  <a:pt x="1636003" y="353556"/>
                  <a:pt x="1527170" y="481569"/>
                  <a:pt x="1527170" y="635000"/>
                </a:cubicBezTo>
                <a:cubicBezTo>
                  <a:pt x="1527170" y="481569"/>
                  <a:pt x="1418336" y="353556"/>
                  <a:pt x="1273657" y="323951"/>
                </a:cubicBezTo>
                <a:lnTo>
                  <a:pt x="1224752" y="319021"/>
                </a:lnTo>
                <a:lnTo>
                  <a:pt x="1175848" y="323951"/>
                </a:lnTo>
                <a:cubicBezTo>
                  <a:pt x="1031168" y="353556"/>
                  <a:pt x="922335" y="481569"/>
                  <a:pt x="922335" y="635000"/>
                </a:cubicBezTo>
                <a:cubicBezTo>
                  <a:pt x="922335" y="481569"/>
                  <a:pt x="813501" y="353556"/>
                  <a:pt x="668822" y="323951"/>
                </a:cubicBezTo>
                <a:lnTo>
                  <a:pt x="619917" y="319021"/>
                </a:lnTo>
                <a:lnTo>
                  <a:pt x="571013" y="323951"/>
                </a:lnTo>
                <a:cubicBezTo>
                  <a:pt x="426333" y="353556"/>
                  <a:pt x="317500" y="481569"/>
                  <a:pt x="317500" y="635000"/>
                </a:cubicBezTo>
                <a:cubicBezTo>
                  <a:pt x="317500" y="459650"/>
                  <a:pt x="175350" y="317500"/>
                  <a:pt x="0" y="317500"/>
                </a:cubicBezTo>
                <a:cubicBezTo>
                  <a:pt x="175350" y="317500"/>
                  <a:pt x="317500" y="175350"/>
                  <a:pt x="31750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D:/AAA__桌面/自动规划/562A0E313B449764889DC72B87A34301.jpg562A0E313B449764889DC72B87A34301"/>
          <p:cNvPicPr>
            <a:picLocks noChangeAspect="1"/>
          </p:cNvPicPr>
          <p:nvPr/>
        </p:nvPicPr>
        <p:blipFill>
          <a:blip r:embed="rId3">
            <a:alphaModFix amt="100000"/>
          </a:blip>
          <a:srcRect t="9336" b="9336"/>
          <a:stretch>
            <a:fillRect/>
          </a:stretch>
        </p:blipFill>
        <p:spPr>
          <a:xfrm flipH="1">
            <a:off x="7209438" y="748933"/>
            <a:ext cx="4271683" cy="4864236"/>
          </a:xfrm>
          <a:custGeom>
            <a:avLst/>
            <a:gdLst/>
            <a:ahLst/>
            <a:cxnLst/>
            <a:rect l="l" t="t" r="r" b="b"/>
            <a:pathLst>
              <a:path w="4267200" h="4864100">
                <a:moveTo>
                  <a:pt x="206394" y="0"/>
                </a:moveTo>
                <a:lnTo>
                  <a:pt x="4271683" y="220490"/>
                </a:lnTo>
                <a:lnTo>
                  <a:pt x="4065289" y="4864236"/>
                </a:lnTo>
                <a:lnTo>
                  <a:pt x="0" y="464374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21435811">
            <a:off x="7318901" y="859205"/>
            <a:ext cx="4079950" cy="468300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0">
                <a:schemeClr val="bg1">
                  <a:alpha val="0"/>
                </a:schemeClr>
              </a:gs>
              <a:gs pos="90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944773" y="1674683"/>
            <a:ext cx="1462125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07</a:t>
            </a: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参考文献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39470" y="1340485"/>
            <a:ext cx="1054100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1. </a:t>
            </a:r>
            <a:r>
              <a:rPr lang="zh-CN" altLang="en-US" b="1"/>
              <a:t>大语言模型（</a:t>
            </a:r>
            <a:r>
              <a:rPr lang="en-US" altLang="zh-CN" b="1"/>
              <a:t>LLM</a:t>
            </a:r>
            <a:r>
              <a:rPr lang="zh-CN" altLang="en-US" b="1"/>
              <a:t>）基础</a:t>
            </a:r>
            <a:endParaRPr lang="zh-CN" altLang="en-US" b="1"/>
          </a:p>
          <a:p>
            <a:r>
              <a:rPr lang="en-US" altLang="zh-CN"/>
              <a:t>• Brown et al. (2020)</a:t>
            </a:r>
            <a:endParaRPr lang="en-US" altLang="zh-CN"/>
          </a:p>
          <a:p>
            <a:r>
              <a:rPr lang="en-US" altLang="zh-CN"/>
              <a:t>Language Models are Few-Shot Learners</a:t>
            </a:r>
            <a:endParaRPr lang="en-US" altLang="zh-CN"/>
          </a:p>
          <a:p>
            <a:r>
              <a:rPr lang="zh-CN" altLang="en-US"/>
              <a:t>提出</a:t>
            </a:r>
            <a:r>
              <a:rPr lang="en-US" altLang="zh-CN"/>
              <a:t>GPT-3</a:t>
            </a:r>
            <a:r>
              <a:rPr lang="zh-CN" altLang="en-US"/>
              <a:t>，奠定</a:t>
            </a:r>
            <a:r>
              <a:rPr lang="en-US" altLang="zh-CN"/>
              <a:t>LLM</a:t>
            </a:r>
            <a:r>
              <a:rPr lang="zh-CN" altLang="en-US"/>
              <a:t>的</a:t>
            </a:r>
            <a:r>
              <a:rPr lang="en-US" altLang="zh-CN"/>
              <a:t>few-shot</a:t>
            </a:r>
            <a:r>
              <a:rPr lang="zh-CN" altLang="en-US"/>
              <a:t>学习能力，是</a:t>
            </a:r>
            <a:r>
              <a:rPr lang="en-US" altLang="zh-CN"/>
              <a:t>ChatEV</a:t>
            </a:r>
            <a:r>
              <a:rPr lang="zh-CN" altLang="en-US"/>
              <a:t>利用开放世界知识的理论基础。</a:t>
            </a:r>
            <a:endParaRPr lang="zh-CN" altLang="en-US"/>
          </a:p>
          <a:p>
            <a:r>
              <a:rPr lang="en-US" altLang="zh-CN"/>
              <a:t>• Ni et al. (2022)</a:t>
            </a:r>
            <a:endParaRPr lang="en-US" altLang="zh-CN"/>
          </a:p>
          <a:p>
            <a:r>
              <a:rPr lang="en-US" altLang="zh-CN"/>
              <a:t>Sentence-T5: Scalable Sentence Encoders from Pre-trained Text-to-Text Models</a:t>
            </a:r>
            <a:endParaRPr lang="en-US" altLang="zh-CN"/>
          </a:p>
          <a:p>
            <a:r>
              <a:rPr lang="zh-CN" altLang="en-US"/>
              <a:t>采用</a:t>
            </a:r>
            <a:r>
              <a:rPr lang="en-US" altLang="zh-CN"/>
              <a:t>Sentence-T5</a:t>
            </a:r>
            <a:r>
              <a:rPr lang="zh-CN" altLang="en-US"/>
              <a:t>作为</a:t>
            </a:r>
            <a:r>
              <a:rPr lang="en-US" altLang="zh-CN"/>
              <a:t>LLM</a:t>
            </a:r>
            <a:r>
              <a:rPr lang="zh-CN" altLang="en-US"/>
              <a:t>骨干网络，支持文本到文本的任务重构。</a:t>
            </a:r>
            <a:endParaRPr lang="zh-CN" altLang="en-US"/>
          </a:p>
          <a:p>
            <a:r>
              <a:rPr lang="en-US" altLang="zh-CN"/>
              <a:t>• Raffel et al. (2020)</a:t>
            </a:r>
            <a:endParaRPr lang="en-US" altLang="zh-CN"/>
          </a:p>
          <a:p>
            <a:r>
              <a:rPr lang="en-US" altLang="zh-CN"/>
              <a:t>Exploring the Limits of Transfer Learning with a Unified Text-to-Text Transformer</a:t>
            </a:r>
            <a:endParaRPr lang="en-US" altLang="zh-CN"/>
          </a:p>
          <a:p>
            <a:r>
              <a:rPr lang="en-US" altLang="zh-CN"/>
              <a:t>T5</a:t>
            </a:r>
            <a:r>
              <a:rPr lang="zh-CN" altLang="en-US"/>
              <a:t>模型的原始论文，为任务统一格式提供方法论支持。</a:t>
            </a:r>
            <a:endParaRPr lang="zh-CN" altLang="en-US"/>
          </a:p>
          <a:p>
            <a:endParaRPr lang="en-US" altLang="zh-CN"/>
          </a:p>
          <a:p>
            <a:r>
              <a:rPr lang="en-US" altLang="zh-CN" b="1"/>
              <a:t>2. </a:t>
            </a:r>
            <a:r>
              <a:rPr lang="zh-CN" altLang="en-US" b="1"/>
              <a:t>时间序列预测与</a:t>
            </a:r>
            <a:r>
              <a:rPr lang="en-US" altLang="zh-CN" b="1"/>
              <a:t>LLM</a:t>
            </a:r>
            <a:r>
              <a:rPr lang="zh-CN" altLang="en-US" b="1"/>
              <a:t>结合</a:t>
            </a:r>
            <a:endParaRPr lang="zh-CN" altLang="en-US" b="1"/>
          </a:p>
          <a:p>
            <a:r>
              <a:rPr lang="en-US" altLang="zh-CN"/>
              <a:t>• Xue &amp; Salim (2023)</a:t>
            </a:r>
            <a:endParaRPr lang="en-US" altLang="zh-CN"/>
          </a:p>
          <a:p>
            <a:r>
              <a:rPr lang="en-US" altLang="zh-CN"/>
              <a:t>PromptCast: A New Prompt-Based Learning Paradigm for Time Series Forecasting</a:t>
            </a:r>
            <a:endParaRPr lang="en-US" altLang="zh-CN"/>
          </a:p>
          <a:p>
            <a:r>
              <a:rPr lang="zh-CN" altLang="en-US"/>
              <a:t>提出基于提示的</a:t>
            </a:r>
            <a:r>
              <a:rPr lang="en-US" altLang="zh-CN"/>
              <a:t>LLM</a:t>
            </a:r>
            <a:r>
              <a:rPr lang="zh-CN" altLang="en-US"/>
              <a:t>时间序列预测方法，是</a:t>
            </a:r>
            <a:r>
              <a:rPr lang="en-US" altLang="zh-CN"/>
              <a:t>ChatEV</a:t>
            </a:r>
            <a:r>
              <a:rPr lang="zh-CN" altLang="en-US"/>
              <a:t>对比基线之一。</a:t>
            </a:r>
            <a:endParaRPr lang="zh-CN" altLang="en-US"/>
          </a:p>
          <a:p>
            <a:r>
              <a:rPr lang="en-US" altLang="zh-CN"/>
              <a:t>• Gruver et al. (2024)</a:t>
            </a:r>
            <a:endParaRPr lang="en-US" altLang="zh-CN"/>
          </a:p>
          <a:p>
            <a:r>
              <a:rPr lang="en-US" altLang="zh-CN"/>
              <a:t>Large Language Models are Zero-Shot Time Series Forecasters</a:t>
            </a:r>
            <a:endParaRPr lang="en-US" altLang="zh-CN"/>
          </a:p>
          <a:p>
            <a:r>
              <a:rPr lang="zh-CN" altLang="en-US"/>
              <a:t>探索</a:t>
            </a:r>
            <a:r>
              <a:rPr lang="en-US" altLang="zh-CN"/>
              <a:t>LLM</a:t>
            </a:r>
            <a:r>
              <a:rPr lang="zh-CN" altLang="en-US"/>
              <a:t>在零样本时间序列预测中的潜力，支持</a:t>
            </a:r>
            <a:r>
              <a:rPr lang="en-US" altLang="zh-CN"/>
              <a:t>ChatEV</a:t>
            </a:r>
            <a:r>
              <a:rPr lang="zh-CN" altLang="en-US"/>
              <a:t>的泛化设计。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82762" y="275907"/>
            <a:ext cx="11626476" cy="6309969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01600" sx="101000" sy="101000" algn="ctr" rotWithShape="0">
              <a:schemeClr val="tx1">
                <a:lumMod val="85000"/>
                <a:lumOff val="15000"/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24928" y="1230612"/>
            <a:ext cx="1244071" cy="1244071"/>
          </a:xfrm>
          <a:prstGeom prst="flowChartConnector">
            <a:avLst/>
          </a:prstGeom>
          <a:solidFill>
            <a:schemeClr val="tx1">
              <a:lumMod val="65000"/>
              <a:lumOff val="3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67853" y="2070100"/>
            <a:ext cx="3073400" cy="3073400"/>
          </a:xfrm>
          <a:prstGeom prst="flowChartConnec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64553" y="2833594"/>
            <a:ext cx="2880000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64553" y="3612443"/>
            <a:ext cx="2880000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CONTENTS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62142" y="2274409"/>
            <a:ext cx="559185" cy="559185"/>
          </a:xfrm>
          <a:prstGeom prst="flowChartConnector">
            <a:avLst/>
          </a:prstGeom>
          <a:solidFill>
            <a:schemeClr val="tx1">
              <a:lumMod val="65000"/>
              <a:lumOff val="3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977554" y="4868519"/>
            <a:ext cx="887199" cy="887199"/>
          </a:xfrm>
          <a:prstGeom prst="flowChartConnector">
            <a:avLst/>
          </a:prstGeom>
          <a:solidFill>
            <a:schemeClr val="tx1">
              <a:lumMod val="65000"/>
              <a:lumOff val="3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1"/>
            </p:custDataLst>
          </p:nvPr>
        </p:nvSpPr>
        <p:spPr>
          <a:xfrm>
            <a:off x="5433733" y="2087183"/>
            <a:ext cx="7112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2"/>
            </p:custDataLst>
          </p:nvPr>
        </p:nvSpPr>
        <p:spPr>
          <a:xfrm>
            <a:off x="6145054" y="2142388"/>
            <a:ext cx="2489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研究背景与动机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3"/>
            </p:custDataLst>
          </p:nvPr>
        </p:nvSpPr>
        <p:spPr>
          <a:xfrm>
            <a:off x="8397628" y="3772330"/>
            <a:ext cx="7112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07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4"/>
            </p:custDataLst>
          </p:nvPr>
        </p:nvSpPr>
        <p:spPr>
          <a:xfrm>
            <a:off x="9055609" y="3798008"/>
            <a:ext cx="2489200" cy="4298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参考文献</a:t>
            </a:r>
            <a:endParaRPr kumimoji="1" lang="zh-CN" altLang="en-US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5"/>
            </p:custDataLst>
          </p:nvPr>
        </p:nvSpPr>
        <p:spPr>
          <a:xfrm>
            <a:off x="5487073" y="2933752"/>
            <a:ext cx="7112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6"/>
            </p:custDataLst>
          </p:nvPr>
        </p:nvSpPr>
        <p:spPr>
          <a:xfrm>
            <a:off x="6145054" y="2988957"/>
            <a:ext cx="2489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研究目标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7"/>
            </p:custDataLst>
          </p:nvPr>
        </p:nvSpPr>
        <p:spPr>
          <a:xfrm>
            <a:off x="5487073" y="3780321"/>
            <a:ext cx="7112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8"/>
            </p:custDataLst>
          </p:nvPr>
        </p:nvSpPr>
        <p:spPr>
          <a:xfrm>
            <a:off x="6145054" y="3835526"/>
            <a:ext cx="2489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方法概述</a:t>
            </a: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9"/>
            </p:custDataLst>
          </p:nvPr>
        </p:nvSpPr>
        <p:spPr>
          <a:xfrm>
            <a:off x="5487073" y="4626890"/>
            <a:ext cx="7112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0"/>
            </p:custDataLst>
          </p:nvPr>
        </p:nvSpPr>
        <p:spPr>
          <a:xfrm>
            <a:off x="6145054" y="4682095"/>
            <a:ext cx="2489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实验设计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11"/>
            </p:custDataLst>
          </p:nvPr>
        </p:nvSpPr>
        <p:spPr>
          <a:xfrm>
            <a:off x="8397628" y="2092735"/>
            <a:ext cx="7112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12"/>
            </p:custDataLst>
          </p:nvPr>
        </p:nvSpPr>
        <p:spPr>
          <a:xfrm>
            <a:off x="9055609" y="2147940"/>
            <a:ext cx="2489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实验结果</a:t>
            </a: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13"/>
            </p:custDataLst>
          </p:nvPr>
        </p:nvSpPr>
        <p:spPr>
          <a:xfrm>
            <a:off x="8397628" y="2939303"/>
            <a:ext cx="7112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06</a:t>
            </a: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14"/>
            </p:custDataLst>
          </p:nvPr>
        </p:nvSpPr>
        <p:spPr>
          <a:xfrm>
            <a:off x="9055609" y="2964980"/>
            <a:ext cx="2489200" cy="4298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结论与未来工作</a:t>
            </a:r>
            <a:endParaRPr kumimoji="1" lang="zh-CN" altLang="en-US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参考文献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39470" y="1340485"/>
            <a:ext cx="10541000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ym typeface="+mn-ea"/>
              </a:rPr>
              <a:t>3. </a:t>
            </a:r>
            <a:r>
              <a:rPr lang="zh-CN" altLang="en-US" b="1">
                <a:sym typeface="+mn-ea"/>
              </a:rPr>
              <a:t>元学习与模型微调</a:t>
            </a:r>
            <a:endParaRPr lang="zh-CN" altLang="en-US" b="1"/>
          </a:p>
          <a:p>
            <a:r>
              <a:rPr lang="en-US" altLang="zh-CN">
                <a:sym typeface="+mn-ea"/>
              </a:rPr>
              <a:t>• Nichol &amp; Schulman (2018)</a:t>
            </a:r>
            <a:endParaRPr lang="en-US" altLang="zh-CN"/>
          </a:p>
          <a:p>
            <a:r>
              <a:rPr lang="en-US" altLang="zh-CN">
                <a:sym typeface="+mn-ea"/>
              </a:rPr>
              <a:t>Reptile: A Scalable Meta-Learning Algorithm</a:t>
            </a:r>
            <a:endParaRPr lang="en-US" altLang="zh-CN"/>
          </a:p>
          <a:p>
            <a:r>
              <a:rPr lang="zh-CN" altLang="en-US">
                <a:sym typeface="+mn-ea"/>
              </a:rPr>
              <a:t>采用</a:t>
            </a:r>
            <a:r>
              <a:rPr lang="en-US" altLang="zh-CN">
                <a:sym typeface="+mn-ea"/>
              </a:rPr>
              <a:t>Reptile</a:t>
            </a:r>
            <a:r>
              <a:rPr lang="zh-CN" altLang="en-US">
                <a:sym typeface="+mn-ea"/>
              </a:rPr>
              <a:t>算法进行多区域对齐微调，提升模型跨场景适应性。</a:t>
            </a:r>
            <a:endParaRPr lang="zh-CN" altLang="en-US"/>
          </a:p>
          <a:p>
            <a:endParaRPr lang="en-US" altLang="zh-CN"/>
          </a:p>
          <a:p>
            <a:r>
              <a:rPr lang="en-US" altLang="zh-CN" b="1">
                <a:sym typeface="+mn-ea"/>
              </a:rPr>
              <a:t>4. EV</a:t>
            </a:r>
            <a:r>
              <a:rPr lang="zh-CN" altLang="en-US" b="1">
                <a:sym typeface="+mn-ea"/>
              </a:rPr>
              <a:t>充电需求预测方法</a:t>
            </a:r>
            <a:endParaRPr lang="zh-CN" altLang="en-US" b="1"/>
          </a:p>
          <a:p>
            <a:r>
              <a:rPr lang="en-US" altLang="zh-CN">
                <a:sym typeface="+mn-ea"/>
              </a:rPr>
              <a:t>• Wang et al. (2023a)</a:t>
            </a:r>
            <a:endParaRPr lang="en-US" altLang="zh-CN"/>
          </a:p>
          <a:p>
            <a:r>
              <a:rPr lang="en-US" altLang="zh-CN">
                <a:sym typeface="+mn-ea"/>
              </a:rPr>
              <a:t>Predicting Electric Vehicle Charging Demand Using a Heterogeneous Spatio-Temporal Graph Convolutional Network</a:t>
            </a:r>
            <a:endParaRPr lang="en-US" altLang="zh-CN"/>
          </a:p>
          <a:p>
            <a:r>
              <a:rPr lang="zh-CN" altLang="en-US">
                <a:sym typeface="+mn-ea"/>
              </a:rPr>
              <a:t>提出</a:t>
            </a:r>
            <a:r>
              <a:rPr lang="en-US" altLang="zh-CN">
                <a:sym typeface="+mn-ea"/>
              </a:rPr>
              <a:t>HSTGCN</a:t>
            </a:r>
            <a:r>
              <a:rPr lang="zh-CN" altLang="en-US">
                <a:sym typeface="+mn-ea"/>
              </a:rPr>
              <a:t>模型，是</a:t>
            </a:r>
            <a:r>
              <a:rPr lang="en-US" altLang="zh-CN">
                <a:sym typeface="+mn-ea"/>
              </a:rPr>
              <a:t>ChatEV</a:t>
            </a:r>
            <a:r>
              <a:rPr lang="zh-CN" altLang="en-US">
                <a:sym typeface="+mn-ea"/>
              </a:rPr>
              <a:t>对比的深度学习方法之一。</a:t>
            </a:r>
            <a:endParaRPr lang="zh-CN" altLang="en-US"/>
          </a:p>
          <a:p>
            <a:r>
              <a:rPr lang="en-US" altLang="zh-CN">
                <a:sym typeface="+mn-ea"/>
              </a:rPr>
              <a:t>• Kuang et al. (2024)</a:t>
            </a:r>
            <a:endParaRPr lang="en-US" altLang="zh-CN"/>
          </a:p>
          <a:p>
            <a:r>
              <a:rPr lang="en-US" altLang="zh-CN">
                <a:sym typeface="+mn-ea"/>
              </a:rPr>
              <a:t>A Physics-Informed Graph Learning Approach for Citywide EV Charging Demand Prediction</a:t>
            </a:r>
            <a:endParaRPr lang="en-US" altLang="zh-CN"/>
          </a:p>
          <a:p>
            <a:r>
              <a:rPr lang="zh-CN" altLang="en-US">
                <a:sym typeface="+mn-ea"/>
              </a:rPr>
              <a:t>提出</a:t>
            </a:r>
            <a:r>
              <a:rPr lang="en-US" altLang="zh-CN">
                <a:sym typeface="+mn-ea"/>
              </a:rPr>
              <a:t>PIAST</a:t>
            </a:r>
            <a:r>
              <a:rPr lang="zh-CN" altLang="en-US">
                <a:sym typeface="+mn-ea"/>
              </a:rPr>
              <a:t>模型，结合价格因素，作为关键基线。</a:t>
            </a:r>
            <a:endParaRPr lang="zh-CN" altLang="en-US"/>
          </a:p>
          <a:p>
            <a:endParaRPr lang="zh-CN" altLang="en-US"/>
          </a:p>
          <a:p>
            <a:r>
              <a:rPr lang="en-US" altLang="zh-CN" b="1">
                <a:sym typeface="+mn-ea"/>
              </a:rPr>
              <a:t>5. </a:t>
            </a:r>
            <a:r>
              <a:rPr lang="zh-CN" altLang="en-US" b="1">
                <a:sym typeface="+mn-ea"/>
              </a:rPr>
              <a:t>数据集与评估</a:t>
            </a:r>
            <a:endParaRPr lang="zh-CN" altLang="en-US" b="1"/>
          </a:p>
          <a:p>
            <a:r>
              <a:rPr lang="en-US" altLang="zh-CN">
                <a:sym typeface="+mn-ea"/>
              </a:rPr>
              <a:t>• Qu et al. (2023)</a:t>
            </a:r>
            <a:endParaRPr lang="en-US" altLang="zh-CN"/>
          </a:p>
          <a:p>
            <a:r>
              <a:rPr lang="en-US" altLang="zh-CN">
                <a:sym typeface="+mn-ea"/>
              </a:rPr>
              <a:t>A Physics-Informed and Attention-Based Graph Learning Approach for Regional EV Charging Demand Prediction</a:t>
            </a:r>
            <a:endParaRPr lang="en-US" altLang="zh-CN"/>
          </a:p>
          <a:p>
            <a:r>
              <a:rPr lang="zh-CN" altLang="en-US">
                <a:sym typeface="+mn-ea"/>
              </a:rPr>
              <a:t>提供实验数据集</a:t>
            </a:r>
            <a:r>
              <a:rPr lang="en-US" altLang="zh-CN">
                <a:sym typeface="+mn-ea"/>
              </a:rPr>
              <a:t>ST-EVCDP</a:t>
            </a:r>
            <a:r>
              <a:rPr lang="zh-CN" altLang="en-US">
                <a:sym typeface="+mn-ea"/>
              </a:rPr>
              <a:t>（深圳充电桩数据），支撑模型验证。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AAA__桌面/自动规划/5E3624D5474F438588DAD88065948AC0.jpg5E3624D5474F438588DAD88065948AC0"/>
          <p:cNvPicPr>
            <a:picLocks noChangeAspect="1"/>
          </p:cNvPicPr>
          <p:nvPr/>
        </p:nvPicPr>
        <p:blipFill>
          <a:blip r:embed="rId1">
            <a:alphaModFix amt="100000"/>
          </a:blip>
          <a:srcRect t="7797" b="779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4325303"/>
            <a:ext cx="12192000" cy="253269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88900" y="847472"/>
            <a:ext cx="12280900" cy="5163056"/>
          </a:xfrm>
          <a:prstGeom prst="rect">
            <a:avLst/>
          </a:pr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1209315"/>
            <a:ext cx="12192000" cy="4439371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8650">
            <a:off x="595633" y="623441"/>
            <a:ext cx="4506557" cy="5558544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  <a:effectLst>
            <a:outerShdw blurRad="228600" sx="102000" sy="102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575300" y="2596778"/>
            <a:ext cx="6000315" cy="16991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谢谢大家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551998">
            <a:off x="3782259" y="5600807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467127">
            <a:off x="229842" y="-210524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573625" y="4760162"/>
            <a:ext cx="2888743" cy="4176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686872" y="4760162"/>
            <a:ext cx="2888743" cy="4176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605375" y="4789575"/>
            <a:ext cx="358775" cy="358775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20453" y="4789575"/>
            <a:ext cx="358775" cy="358775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74799" y="4850612"/>
            <a:ext cx="1984454" cy="2801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OPPOSans R" panose="00020600040101010101" charset="-122"/>
              </a:rPr>
              <a:t>汇报时间：2025.4
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688851" y="4865066"/>
            <a:ext cx="191823" cy="20779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779274" y="4848396"/>
            <a:ext cx="241133" cy="241133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ahLst/>
            <a:cxnLst/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084254" y="4794712"/>
            <a:ext cx="1943650" cy="306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OPPOSans R" panose="00020600040101010101" charset="-122"/>
              </a:rPr>
              <a:t>汇报人：</a:t>
            </a:r>
            <a:r>
              <a:rPr kumimoji="1" lang="zh-CN" altLang="en-US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OPPOSans R" panose="00020600040101010101" charset="-122"/>
              </a:rPr>
              <a:t>曹映波</a:t>
            </a:r>
            <a:endParaRPr kumimoji="1" lang="zh-CN" altLang="en-US" sz="1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OPPOSans R" panose="00020600040101010101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5573625" y="4459951"/>
            <a:ext cx="5994488" cy="216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2" name="图片 21" descr="D:/AAA__桌面/自动规划/562A0E313B449764889DC72B87A34301.jpg562A0E313B449764889DC72B87A34301"/>
          <p:cNvPicPr>
            <a:picLocks noChangeAspect="1"/>
          </p:cNvPicPr>
          <p:nvPr/>
        </p:nvPicPr>
        <p:blipFill>
          <a:blip r:embed="rId3">
            <a:alphaModFix amt="100000"/>
          </a:blip>
          <a:srcRect t="9336" b="9336"/>
          <a:stretch>
            <a:fillRect/>
          </a:stretch>
        </p:blipFill>
        <p:spPr>
          <a:xfrm>
            <a:off x="709063" y="748933"/>
            <a:ext cx="4271683" cy="4864236"/>
          </a:xfrm>
          <a:custGeom>
            <a:avLst/>
            <a:gdLst/>
            <a:ahLst/>
            <a:cxnLst/>
            <a:rect l="l" t="t" r="r" b="b"/>
            <a:pathLst>
              <a:path w="4267200" h="4864100">
                <a:moveTo>
                  <a:pt x="206394" y="0"/>
                </a:moveTo>
                <a:lnTo>
                  <a:pt x="4271683" y="220490"/>
                </a:lnTo>
                <a:lnTo>
                  <a:pt x="4065289" y="4864236"/>
                </a:lnTo>
                <a:lnTo>
                  <a:pt x="0" y="464374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 rot="168650">
            <a:off x="807476" y="846155"/>
            <a:ext cx="4079950" cy="468300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0">
                <a:schemeClr val="bg1">
                  <a:alpha val="0"/>
                </a:schemeClr>
              </a:gs>
              <a:gs pos="90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AAA__桌面/自动规划/5E3624D5474F438588DAD88065948AC0.jpg5E3624D5474F438588DAD88065948AC0"/>
          <p:cNvPicPr>
            <a:picLocks noChangeAspect="1"/>
          </p:cNvPicPr>
          <p:nvPr/>
        </p:nvPicPr>
        <p:blipFill>
          <a:blip r:embed="rId1">
            <a:alphaModFix amt="100000"/>
          </a:blip>
          <a:srcRect t="7797" b="779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4325303"/>
            <a:ext cx="12192000" cy="253269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816" y="847472"/>
            <a:ext cx="12280900" cy="5163056"/>
          </a:xfrm>
          <a:prstGeom prst="rect">
            <a:avLst/>
          </a:pr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1816" y="1209315"/>
            <a:ext cx="12192000" cy="4439371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1431350" flipH="1">
            <a:off x="7087994" y="623441"/>
            <a:ext cx="4506557" cy="5558544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  <a:effectLst>
            <a:outerShdw blurRad="228600" sx="102000" sy="102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4300" y="3316427"/>
            <a:ext cx="5616000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研究背景与动机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048002" flipH="1">
            <a:off x="6870274" y="5600807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132873" flipH="1">
            <a:off x="10422691" y="-210524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94300" y="2410045"/>
            <a:ext cx="2449505" cy="9039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162279" y="2482849"/>
            <a:ext cx="2449505" cy="635000"/>
          </a:xfrm>
          <a:custGeom>
            <a:avLst/>
            <a:gdLst>
              <a:gd name="connsiteX0" fmla="*/ 317500 w 2449505"/>
              <a:gd name="connsiteY0" fmla="*/ 0 h 635000"/>
              <a:gd name="connsiteX1" fmla="*/ 571013 w 2449505"/>
              <a:gd name="connsiteY1" fmla="*/ 311050 h 635000"/>
              <a:gd name="connsiteX2" fmla="*/ 619917 w 2449505"/>
              <a:gd name="connsiteY2" fmla="*/ 315980 h 635000"/>
              <a:gd name="connsiteX3" fmla="*/ 668822 w 2449505"/>
              <a:gd name="connsiteY3" fmla="*/ 311050 h 635000"/>
              <a:gd name="connsiteX4" fmla="*/ 922335 w 2449505"/>
              <a:gd name="connsiteY4" fmla="*/ 0 h 635000"/>
              <a:gd name="connsiteX5" fmla="*/ 1175848 w 2449505"/>
              <a:gd name="connsiteY5" fmla="*/ 311050 h 635000"/>
              <a:gd name="connsiteX6" fmla="*/ 1224752 w 2449505"/>
              <a:gd name="connsiteY6" fmla="*/ 315980 h 635000"/>
              <a:gd name="connsiteX7" fmla="*/ 1273657 w 2449505"/>
              <a:gd name="connsiteY7" fmla="*/ 311050 h 635000"/>
              <a:gd name="connsiteX8" fmla="*/ 1527170 w 2449505"/>
              <a:gd name="connsiteY8" fmla="*/ 0 h 635000"/>
              <a:gd name="connsiteX9" fmla="*/ 1780683 w 2449505"/>
              <a:gd name="connsiteY9" fmla="*/ 311050 h 635000"/>
              <a:gd name="connsiteX10" fmla="*/ 1829588 w 2449505"/>
              <a:gd name="connsiteY10" fmla="*/ 315980 h 635000"/>
              <a:gd name="connsiteX11" fmla="*/ 1878492 w 2449505"/>
              <a:gd name="connsiteY11" fmla="*/ 311050 h 635000"/>
              <a:gd name="connsiteX12" fmla="*/ 2132005 w 2449505"/>
              <a:gd name="connsiteY12" fmla="*/ 0 h 635000"/>
              <a:gd name="connsiteX13" fmla="*/ 2449505 w 2449505"/>
              <a:gd name="connsiteY13" fmla="*/ 317500 h 635000"/>
              <a:gd name="connsiteX14" fmla="*/ 2132005 w 2449505"/>
              <a:gd name="connsiteY14" fmla="*/ 635000 h 635000"/>
              <a:gd name="connsiteX15" fmla="*/ 1878492 w 2449505"/>
              <a:gd name="connsiteY15" fmla="*/ 323951 h 635000"/>
              <a:gd name="connsiteX16" fmla="*/ 1829588 w 2449505"/>
              <a:gd name="connsiteY16" fmla="*/ 319021 h 635000"/>
              <a:gd name="connsiteX17" fmla="*/ 1780683 w 2449505"/>
              <a:gd name="connsiteY17" fmla="*/ 323951 h 635000"/>
              <a:gd name="connsiteX18" fmla="*/ 1527170 w 2449505"/>
              <a:gd name="connsiteY18" fmla="*/ 635000 h 635000"/>
              <a:gd name="connsiteX19" fmla="*/ 1273657 w 2449505"/>
              <a:gd name="connsiteY19" fmla="*/ 323951 h 635000"/>
              <a:gd name="connsiteX20" fmla="*/ 1224752 w 2449505"/>
              <a:gd name="connsiteY20" fmla="*/ 319021 h 635000"/>
              <a:gd name="connsiteX21" fmla="*/ 1175848 w 2449505"/>
              <a:gd name="connsiteY21" fmla="*/ 323951 h 635000"/>
              <a:gd name="connsiteX22" fmla="*/ 922335 w 2449505"/>
              <a:gd name="connsiteY22" fmla="*/ 635000 h 635000"/>
              <a:gd name="connsiteX23" fmla="*/ 668822 w 2449505"/>
              <a:gd name="connsiteY23" fmla="*/ 323951 h 635000"/>
              <a:gd name="connsiteX24" fmla="*/ 619917 w 2449505"/>
              <a:gd name="connsiteY24" fmla="*/ 319021 h 635000"/>
              <a:gd name="connsiteX25" fmla="*/ 571013 w 2449505"/>
              <a:gd name="connsiteY25" fmla="*/ 323951 h 635000"/>
              <a:gd name="connsiteX26" fmla="*/ 317500 w 2449505"/>
              <a:gd name="connsiteY26" fmla="*/ 635000 h 635000"/>
              <a:gd name="connsiteX27" fmla="*/ 0 w 2449505"/>
              <a:gd name="connsiteY27" fmla="*/ 317500 h 635000"/>
              <a:gd name="connsiteX28" fmla="*/ 317500 w 2449505"/>
              <a:gd name="connsiteY28" fmla="*/ 0 h 635000"/>
            </a:gdLst>
            <a:ahLst/>
            <a:cxnLst/>
            <a:rect l="l" t="t" r="r" b="b"/>
            <a:pathLst>
              <a:path w="2449505" h="635000">
                <a:moveTo>
                  <a:pt x="317500" y="0"/>
                </a:moveTo>
                <a:cubicBezTo>
                  <a:pt x="317500" y="153431"/>
                  <a:pt x="426333" y="281444"/>
                  <a:pt x="571013" y="311050"/>
                </a:cubicBezTo>
                <a:lnTo>
                  <a:pt x="619917" y="315980"/>
                </a:lnTo>
                <a:lnTo>
                  <a:pt x="668822" y="311050"/>
                </a:lnTo>
                <a:cubicBezTo>
                  <a:pt x="813501" y="281444"/>
                  <a:pt x="922335" y="153431"/>
                  <a:pt x="922335" y="0"/>
                </a:cubicBezTo>
                <a:cubicBezTo>
                  <a:pt x="922335" y="153431"/>
                  <a:pt x="1031168" y="281444"/>
                  <a:pt x="1175848" y="311050"/>
                </a:cubicBezTo>
                <a:lnTo>
                  <a:pt x="1224752" y="315980"/>
                </a:lnTo>
                <a:lnTo>
                  <a:pt x="1273657" y="311050"/>
                </a:lnTo>
                <a:cubicBezTo>
                  <a:pt x="1418336" y="281444"/>
                  <a:pt x="1527170" y="153431"/>
                  <a:pt x="1527170" y="0"/>
                </a:cubicBezTo>
                <a:cubicBezTo>
                  <a:pt x="1527170" y="153431"/>
                  <a:pt x="1636003" y="281444"/>
                  <a:pt x="1780683" y="311050"/>
                </a:cubicBezTo>
                <a:lnTo>
                  <a:pt x="1829588" y="315980"/>
                </a:lnTo>
                <a:lnTo>
                  <a:pt x="1878492" y="311050"/>
                </a:lnTo>
                <a:cubicBezTo>
                  <a:pt x="2023172" y="281444"/>
                  <a:pt x="2132005" y="153431"/>
                  <a:pt x="2132005" y="0"/>
                </a:cubicBezTo>
                <a:cubicBezTo>
                  <a:pt x="2132005" y="175350"/>
                  <a:pt x="2274155" y="317500"/>
                  <a:pt x="2449505" y="317500"/>
                </a:cubicBezTo>
                <a:cubicBezTo>
                  <a:pt x="2274155" y="317500"/>
                  <a:pt x="2132005" y="459650"/>
                  <a:pt x="2132005" y="635000"/>
                </a:cubicBezTo>
                <a:cubicBezTo>
                  <a:pt x="2132005" y="481569"/>
                  <a:pt x="2023172" y="353556"/>
                  <a:pt x="1878492" y="323951"/>
                </a:cubicBezTo>
                <a:lnTo>
                  <a:pt x="1829588" y="319021"/>
                </a:lnTo>
                <a:lnTo>
                  <a:pt x="1780683" y="323951"/>
                </a:lnTo>
                <a:cubicBezTo>
                  <a:pt x="1636003" y="353556"/>
                  <a:pt x="1527170" y="481569"/>
                  <a:pt x="1527170" y="635000"/>
                </a:cubicBezTo>
                <a:cubicBezTo>
                  <a:pt x="1527170" y="481569"/>
                  <a:pt x="1418336" y="353556"/>
                  <a:pt x="1273657" y="323951"/>
                </a:cubicBezTo>
                <a:lnTo>
                  <a:pt x="1224752" y="319021"/>
                </a:lnTo>
                <a:lnTo>
                  <a:pt x="1175848" y="323951"/>
                </a:lnTo>
                <a:cubicBezTo>
                  <a:pt x="1031168" y="353556"/>
                  <a:pt x="922335" y="481569"/>
                  <a:pt x="922335" y="635000"/>
                </a:cubicBezTo>
                <a:cubicBezTo>
                  <a:pt x="922335" y="481569"/>
                  <a:pt x="813501" y="353556"/>
                  <a:pt x="668822" y="323951"/>
                </a:cubicBezTo>
                <a:lnTo>
                  <a:pt x="619917" y="319021"/>
                </a:lnTo>
                <a:lnTo>
                  <a:pt x="571013" y="323951"/>
                </a:lnTo>
                <a:cubicBezTo>
                  <a:pt x="426333" y="353556"/>
                  <a:pt x="317500" y="481569"/>
                  <a:pt x="317500" y="635000"/>
                </a:cubicBezTo>
                <a:cubicBezTo>
                  <a:pt x="317500" y="459650"/>
                  <a:pt x="175350" y="317500"/>
                  <a:pt x="0" y="317500"/>
                </a:cubicBezTo>
                <a:cubicBezTo>
                  <a:pt x="175350" y="317500"/>
                  <a:pt x="317500" y="175350"/>
                  <a:pt x="31750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D:/AAA__桌面/自动规划/562A0E313B449764889DC72B87A34301.jpg562A0E313B449764889DC72B87A34301"/>
          <p:cNvPicPr>
            <a:picLocks noChangeAspect="1"/>
          </p:cNvPicPr>
          <p:nvPr/>
        </p:nvPicPr>
        <p:blipFill>
          <a:blip r:embed="rId3">
            <a:alphaModFix amt="100000"/>
          </a:blip>
          <a:srcRect t="9336" b="9336"/>
          <a:stretch>
            <a:fillRect/>
          </a:stretch>
        </p:blipFill>
        <p:spPr>
          <a:xfrm flipH="1">
            <a:off x="7209438" y="748933"/>
            <a:ext cx="4271683" cy="4864236"/>
          </a:xfrm>
          <a:custGeom>
            <a:avLst/>
            <a:gdLst/>
            <a:ahLst/>
            <a:cxnLst/>
            <a:rect l="l" t="t" r="r" b="b"/>
            <a:pathLst>
              <a:path w="4267200" h="4864100">
                <a:moveTo>
                  <a:pt x="206394" y="0"/>
                </a:moveTo>
                <a:lnTo>
                  <a:pt x="4271683" y="220490"/>
                </a:lnTo>
                <a:lnTo>
                  <a:pt x="4065289" y="4864236"/>
                </a:lnTo>
                <a:lnTo>
                  <a:pt x="0" y="464374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21435811">
            <a:off x="7318901" y="859205"/>
            <a:ext cx="4079950" cy="468300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0">
                <a:schemeClr val="bg1">
                  <a:alpha val="0"/>
                </a:schemeClr>
              </a:gs>
              <a:gs pos="90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944773" y="1674683"/>
            <a:ext cx="1462125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312337">
            <a:off x="6915618" y="-341099"/>
            <a:ext cx="6402968" cy="7496668"/>
          </a:xfrm>
          <a:custGeom>
            <a:avLst/>
            <a:gdLst>
              <a:gd name="connsiteX0" fmla="*/ 0 w 6402968"/>
              <a:gd name="connsiteY0" fmla="*/ 1796293 h 7496668"/>
              <a:gd name="connsiteX1" fmla="*/ 2255102 w 6402968"/>
              <a:gd name="connsiteY1" fmla="*/ 0 h 7496668"/>
              <a:gd name="connsiteX2" fmla="*/ 2255102 w 6402968"/>
              <a:gd name="connsiteY2" fmla="*/ 3764760 h 7496668"/>
              <a:gd name="connsiteX3" fmla="*/ 3954121 w 6402968"/>
              <a:gd name="connsiteY3" fmla="*/ 5463779 h 7496668"/>
              <a:gd name="connsiteX4" fmla="*/ 6402968 w 6402968"/>
              <a:gd name="connsiteY4" fmla="*/ 5463779 h 7496668"/>
              <a:gd name="connsiteX5" fmla="*/ 3850840 w 6402968"/>
              <a:gd name="connsiteY5" fmla="*/ 7496668 h 7496668"/>
              <a:gd name="connsiteX6" fmla="*/ 2825443 w 6402968"/>
              <a:gd name="connsiteY6" fmla="*/ 7496668 h 7496668"/>
              <a:gd name="connsiteX7" fmla="*/ 0 w 6402968"/>
              <a:gd name="connsiteY7" fmla="*/ 4671225 h 7496668"/>
            </a:gdLst>
            <a:ahLst/>
            <a:cxnLst/>
            <a:rect l="l" t="t" r="r" b="b"/>
            <a:pathLst>
              <a:path w="6402968" h="7496668">
                <a:moveTo>
                  <a:pt x="0" y="1796293"/>
                </a:moveTo>
                <a:lnTo>
                  <a:pt x="2255102" y="0"/>
                </a:lnTo>
                <a:lnTo>
                  <a:pt x="2255102" y="3764760"/>
                </a:lnTo>
                <a:cubicBezTo>
                  <a:pt x="2255102" y="4703102"/>
                  <a:pt x="3015779" y="5463779"/>
                  <a:pt x="3954121" y="5463779"/>
                </a:cubicBezTo>
                <a:lnTo>
                  <a:pt x="6402968" y="5463779"/>
                </a:lnTo>
                <a:lnTo>
                  <a:pt x="3850840" y="7496668"/>
                </a:lnTo>
                <a:lnTo>
                  <a:pt x="2825443" y="7496668"/>
                </a:lnTo>
                <a:cubicBezTo>
                  <a:pt x="1264995" y="7496668"/>
                  <a:pt x="1" y="6231674"/>
                  <a:pt x="0" y="4671225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7983349" y="2554013"/>
            <a:ext cx="2300522" cy="2300516"/>
          </a:xfrm>
          <a:custGeom>
            <a:avLst/>
            <a:gdLst>
              <a:gd name="connsiteX0" fmla="*/ 2792230 w 5584459"/>
              <a:gd name="connsiteY0" fmla="*/ 0 h 5584460"/>
              <a:gd name="connsiteX1" fmla="*/ 3740023 w 5584459"/>
              <a:gd name="connsiteY1" fmla="*/ 392589 h 5584460"/>
              <a:gd name="connsiteX2" fmla="*/ 5191871 w 5584459"/>
              <a:gd name="connsiteY2" fmla="*/ 1844438 h 5584460"/>
              <a:gd name="connsiteX3" fmla="*/ 5191871 w 5584459"/>
              <a:gd name="connsiteY3" fmla="*/ 3740023 h 5584460"/>
              <a:gd name="connsiteX4" fmla="*/ 3740023 w 5584459"/>
              <a:gd name="connsiteY4" fmla="*/ 5191871 h 5584460"/>
              <a:gd name="connsiteX5" fmla="*/ 1844438 w 5584459"/>
              <a:gd name="connsiteY5" fmla="*/ 5191871 h 5584460"/>
              <a:gd name="connsiteX6" fmla="*/ 392589 w 5584459"/>
              <a:gd name="connsiteY6" fmla="*/ 3740023 h 5584460"/>
              <a:gd name="connsiteX7" fmla="*/ 392589 w 5584459"/>
              <a:gd name="connsiteY7" fmla="*/ 1844438 h 5584460"/>
              <a:gd name="connsiteX8" fmla="*/ 1844438 w 5584459"/>
              <a:gd name="connsiteY8" fmla="*/ 392589 h 5584460"/>
              <a:gd name="connsiteX9" fmla="*/ 2792230 w 5584459"/>
              <a:gd name="connsiteY9" fmla="*/ 0 h 5584460"/>
            </a:gdLst>
            <a:ahLst/>
            <a:cxnLst/>
            <a:rect l="l" t="t" r="r" b="b"/>
            <a:pathLst>
              <a:path w="5584459" h="5584460">
                <a:moveTo>
                  <a:pt x="2792230" y="0"/>
                </a:moveTo>
                <a:cubicBezTo>
                  <a:pt x="3135264" y="0"/>
                  <a:pt x="3478297" y="130863"/>
                  <a:pt x="3740023" y="392589"/>
                </a:cubicBezTo>
                <a:lnTo>
                  <a:pt x="5191871" y="1844438"/>
                </a:lnTo>
                <a:cubicBezTo>
                  <a:pt x="5715322" y="2367889"/>
                  <a:pt x="5715322" y="3216571"/>
                  <a:pt x="5191871" y="3740023"/>
                </a:cubicBezTo>
                <a:lnTo>
                  <a:pt x="3740023" y="5191871"/>
                </a:lnTo>
                <a:cubicBezTo>
                  <a:pt x="3216571" y="5715323"/>
                  <a:pt x="2367889" y="5715323"/>
                  <a:pt x="1844438" y="5191871"/>
                </a:cubicBezTo>
                <a:lnTo>
                  <a:pt x="392589" y="3740023"/>
                </a:lnTo>
                <a:cubicBezTo>
                  <a:pt x="-130863" y="3216571"/>
                  <a:pt x="-130863" y="2367889"/>
                  <a:pt x="392589" y="1844438"/>
                </a:cubicBezTo>
                <a:lnTo>
                  <a:pt x="1844438" y="392589"/>
                </a:lnTo>
                <a:cubicBezTo>
                  <a:pt x="2106164" y="130863"/>
                  <a:pt x="2449197" y="0"/>
                  <a:pt x="279223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>
            <a:outerShdw blurRad="3175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 flipH="1">
            <a:off x="6598443" y="1409513"/>
            <a:ext cx="1348392" cy="1348388"/>
          </a:xfrm>
          <a:custGeom>
            <a:avLst/>
            <a:gdLst>
              <a:gd name="connsiteX0" fmla="*/ 2792230 w 5584459"/>
              <a:gd name="connsiteY0" fmla="*/ 0 h 5584460"/>
              <a:gd name="connsiteX1" fmla="*/ 3740023 w 5584459"/>
              <a:gd name="connsiteY1" fmla="*/ 392589 h 5584460"/>
              <a:gd name="connsiteX2" fmla="*/ 5191871 w 5584459"/>
              <a:gd name="connsiteY2" fmla="*/ 1844438 h 5584460"/>
              <a:gd name="connsiteX3" fmla="*/ 5191871 w 5584459"/>
              <a:gd name="connsiteY3" fmla="*/ 3740023 h 5584460"/>
              <a:gd name="connsiteX4" fmla="*/ 3740023 w 5584459"/>
              <a:gd name="connsiteY4" fmla="*/ 5191871 h 5584460"/>
              <a:gd name="connsiteX5" fmla="*/ 1844438 w 5584459"/>
              <a:gd name="connsiteY5" fmla="*/ 5191871 h 5584460"/>
              <a:gd name="connsiteX6" fmla="*/ 392589 w 5584459"/>
              <a:gd name="connsiteY6" fmla="*/ 3740023 h 5584460"/>
              <a:gd name="connsiteX7" fmla="*/ 392589 w 5584459"/>
              <a:gd name="connsiteY7" fmla="*/ 1844438 h 5584460"/>
              <a:gd name="connsiteX8" fmla="*/ 1844438 w 5584459"/>
              <a:gd name="connsiteY8" fmla="*/ 392589 h 5584460"/>
              <a:gd name="connsiteX9" fmla="*/ 2792230 w 5584459"/>
              <a:gd name="connsiteY9" fmla="*/ 0 h 5584460"/>
            </a:gdLst>
            <a:ahLst/>
            <a:cxnLst/>
            <a:rect l="l" t="t" r="r" b="b"/>
            <a:pathLst>
              <a:path w="5584459" h="5584460">
                <a:moveTo>
                  <a:pt x="2792230" y="0"/>
                </a:moveTo>
                <a:cubicBezTo>
                  <a:pt x="3135264" y="0"/>
                  <a:pt x="3478297" y="130863"/>
                  <a:pt x="3740023" y="392589"/>
                </a:cubicBezTo>
                <a:lnTo>
                  <a:pt x="5191871" y="1844438"/>
                </a:lnTo>
                <a:cubicBezTo>
                  <a:pt x="5715322" y="2367889"/>
                  <a:pt x="5715322" y="3216571"/>
                  <a:pt x="5191871" y="3740023"/>
                </a:cubicBezTo>
                <a:lnTo>
                  <a:pt x="3740023" y="5191871"/>
                </a:lnTo>
                <a:cubicBezTo>
                  <a:pt x="3216571" y="5715323"/>
                  <a:pt x="2367889" y="5715323"/>
                  <a:pt x="1844438" y="5191871"/>
                </a:cubicBezTo>
                <a:lnTo>
                  <a:pt x="392589" y="3740023"/>
                </a:lnTo>
                <a:cubicBezTo>
                  <a:pt x="-130863" y="3216571"/>
                  <a:pt x="-130863" y="2367889"/>
                  <a:pt x="392589" y="1844438"/>
                </a:cubicBezTo>
                <a:lnTo>
                  <a:pt x="1844438" y="392589"/>
                </a:lnTo>
                <a:cubicBezTo>
                  <a:pt x="2106164" y="130863"/>
                  <a:pt x="2449197" y="0"/>
                  <a:pt x="279223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>
            <a:outerShdw blurRad="3175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1282700" y="1492501"/>
            <a:ext cx="508221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EV销量增长与环境效益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525145" y="1826895"/>
            <a:ext cx="5839460" cy="9582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2023年全球EV销量近1400万辆，较2022年增长30%（IEA数据），EV普及对减少碳排放、改善空气质量贡献显著，但充电基础设施面临巨大压力。
以挪威为例，2023年EV销量占汽车总销量的80%，其充电基础设施建设密度高，但仍存在高峰时段充电排队现象。</a:t>
            </a:r>
            <a:endParaRPr kumimoji="1" lang="en-US" altLang="zh-CN" sz="1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 flipH="1">
            <a:off x="7029298" y="1840366"/>
            <a:ext cx="486682" cy="48668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 flipH="1">
            <a:off x="5945766" y="3085197"/>
            <a:ext cx="1348392" cy="1348388"/>
          </a:xfrm>
          <a:custGeom>
            <a:avLst/>
            <a:gdLst>
              <a:gd name="connsiteX0" fmla="*/ 2792230 w 5584459"/>
              <a:gd name="connsiteY0" fmla="*/ 0 h 5584460"/>
              <a:gd name="connsiteX1" fmla="*/ 3740023 w 5584459"/>
              <a:gd name="connsiteY1" fmla="*/ 392589 h 5584460"/>
              <a:gd name="connsiteX2" fmla="*/ 5191871 w 5584459"/>
              <a:gd name="connsiteY2" fmla="*/ 1844438 h 5584460"/>
              <a:gd name="connsiteX3" fmla="*/ 5191871 w 5584459"/>
              <a:gd name="connsiteY3" fmla="*/ 3740023 h 5584460"/>
              <a:gd name="connsiteX4" fmla="*/ 3740023 w 5584459"/>
              <a:gd name="connsiteY4" fmla="*/ 5191871 h 5584460"/>
              <a:gd name="connsiteX5" fmla="*/ 1844438 w 5584459"/>
              <a:gd name="connsiteY5" fmla="*/ 5191871 h 5584460"/>
              <a:gd name="connsiteX6" fmla="*/ 392589 w 5584459"/>
              <a:gd name="connsiteY6" fmla="*/ 3740023 h 5584460"/>
              <a:gd name="connsiteX7" fmla="*/ 392589 w 5584459"/>
              <a:gd name="connsiteY7" fmla="*/ 1844438 h 5584460"/>
              <a:gd name="connsiteX8" fmla="*/ 1844438 w 5584459"/>
              <a:gd name="connsiteY8" fmla="*/ 392589 h 5584460"/>
              <a:gd name="connsiteX9" fmla="*/ 2792230 w 5584459"/>
              <a:gd name="connsiteY9" fmla="*/ 0 h 5584460"/>
            </a:gdLst>
            <a:ahLst/>
            <a:cxnLst/>
            <a:rect l="l" t="t" r="r" b="b"/>
            <a:pathLst>
              <a:path w="5584459" h="5584460">
                <a:moveTo>
                  <a:pt x="2792230" y="0"/>
                </a:moveTo>
                <a:cubicBezTo>
                  <a:pt x="3135264" y="0"/>
                  <a:pt x="3478297" y="130863"/>
                  <a:pt x="3740023" y="392589"/>
                </a:cubicBezTo>
                <a:lnTo>
                  <a:pt x="5191871" y="1844438"/>
                </a:lnTo>
                <a:cubicBezTo>
                  <a:pt x="5715322" y="2367889"/>
                  <a:pt x="5715322" y="3216571"/>
                  <a:pt x="5191871" y="3740023"/>
                </a:cubicBezTo>
                <a:lnTo>
                  <a:pt x="3740023" y="5191871"/>
                </a:lnTo>
                <a:cubicBezTo>
                  <a:pt x="3216571" y="5715323"/>
                  <a:pt x="2367889" y="5715323"/>
                  <a:pt x="1844438" y="5191871"/>
                </a:cubicBezTo>
                <a:lnTo>
                  <a:pt x="392589" y="3740023"/>
                </a:lnTo>
                <a:cubicBezTo>
                  <a:pt x="-130863" y="3216571"/>
                  <a:pt x="-130863" y="2367889"/>
                  <a:pt x="392589" y="1844438"/>
                </a:cubicBezTo>
                <a:lnTo>
                  <a:pt x="1844438" y="392589"/>
                </a:lnTo>
                <a:cubicBezTo>
                  <a:pt x="2106164" y="130863"/>
                  <a:pt x="2449197" y="0"/>
                  <a:pt x="279223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>
            <a:outerShdw blurRad="3175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838200" y="3168434"/>
            <a:ext cx="4959795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现有方法痛点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7"/>
            </p:custDataLst>
          </p:nvPr>
        </p:nvSpPr>
        <p:spPr>
          <a:xfrm>
            <a:off x="525145" y="3502660"/>
            <a:ext cx="5273040" cy="9582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充电站数据不足，尤其在偏远地区和新兴市场，数据采集成本高、难度大。异构数据融合困难，时间序列数据、地理信息、社会经济因素等难以统一处理。
传统方法如ARIMA依赖单一时间序列数据，难以整合多源异构数据，导致预测精度受限。</a:t>
            </a:r>
            <a:endParaRPr kumimoji="1" lang="en-US" altLang="zh-CN" sz="1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8"/>
            </p:custDataLst>
          </p:nvPr>
        </p:nvSpPr>
        <p:spPr>
          <a:xfrm flipH="1">
            <a:off x="6395321" y="3516050"/>
            <a:ext cx="449282" cy="48668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9"/>
            </p:custDataLst>
          </p:nvPr>
        </p:nvSpPr>
        <p:spPr>
          <a:xfrm flipH="1">
            <a:off x="6598443" y="4760880"/>
            <a:ext cx="1348392" cy="1348388"/>
          </a:xfrm>
          <a:custGeom>
            <a:avLst/>
            <a:gdLst>
              <a:gd name="connsiteX0" fmla="*/ 2792230 w 5584459"/>
              <a:gd name="connsiteY0" fmla="*/ 0 h 5584460"/>
              <a:gd name="connsiteX1" fmla="*/ 3740023 w 5584459"/>
              <a:gd name="connsiteY1" fmla="*/ 392589 h 5584460"/>
              <a:gd name="connsiteX2" fmla="*/ 5191871 w 5584459"/>
              <a:gd name="connsiteY2" fmla="*/ 1844438 h 5584460"/>
              <a:gd name="connsiteX3" fmla="*/ 5191871 w 5584459"/>
              <a:gd name="connsiteY3" fmla="*/ 3740023 h 5584460"/>
              <a:gd name="connsiteX4" fmla="*/ 3740023 w 5584459"/>
              <a:gd name="connsiteY4" fmla="*/ 5191871 h 5584460"/>
              <a:gd name="connsiteX5" fmla="*/ 1844438 w 5584459"/>
              <a:gd name="connsiteY5" fmla="*/ 5191871 h 5584460"/>
              <a:gd name="connsiteX6" fmla="*/ 392589 w 5584459"/>
              <a:gd name="connsiteY6" fmla="*/ 3740023 h 5584460"/>
              <a:gd name="connsiteX7" fmla="*/ 392589 w 5584459"/>
              <a:gd name="connsiteY7" fmla="*/ 1844438 h 5584460"/>
              <a:gd name="connsiteX8" fmla="*/ 1844438 w 5584459"/>
              <a:gd name="connsiteY8" fmla="*/ 392589 h 5584460"/>
              <a:gd name="connsiteX9" fmla="*/ 2792230 w 5584459"/>
              <a:gd name="connsiteY9" fmla="*/ 0 h 5584460"/>
            </a:gdLst>
            <a:ahLst/>
            <a:cxnLst/>
            <a:rect l="l" t="t" r="r" b="b"/>
            <a:pathLst>
              <a:path w="5584459" h="5584460">
                <a:moveTo>
                  <a:pt x="2792230" y="0"/>
                </a:moveTo>
                <a:cubicBezTo>
                  <a:pt x="3135264" y="0"/>
                  <a:pt x="3478297" y="130863"/>
                  <a:pt x="3740023" y="392589"/>
                </a:cubicBezTo>
                <a:lnTo>
                  <a:pt x="5191871" y="1844438"/>
                </a:lnTo>
                <a:cubicBezTo>
                  <a:pt x="5715322" y="2367889"/>
                  <a:pt x="5715322" y="3216571"/>
                  <a:pt x="5191871" y="3740023"/>
                </a:cubicBezTo>
                <a:lnTo>
                  <a:pt x="3740023" y="5191871"/>
                </a:lnTo>
                <a:cubicBezTo>
                  <a:pt x="3216571" y="5715323"/>
                  <a:pt x="2367889" y="5715323"/>
                  <a:pt x="1844438" y="5191871"/>
                </a:cubicBezTo>
                <a:lnTo>
                  <a:pt x="392589" y="3740023"/>
                </a:lnTo>
                <a:cubicBezTo>
                  <a:pt x="-130863" y="3216571"/>
                  <a:pt x="-130863" y="2367889"/>
                  <a:pt x="392589" y="1844438"/>
                </a:cubicBezTo>
                <a:lnTo>
                  <a:pt x="1844438" y="392589"/>
                </a:lnTo>
                <a:cubicBezTo>
                  <a:pt x="2106164" y="130863"/>
                  <a:pt x="2449197" y="0"/>
                  <a:pt x="279223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>
            <a:outerShdw blurRad="3175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>
            <a:off x="1282700" y="4829129"/>
            <a:ext cx="50800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LLM的潜力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>
            <a:off x="561340" y="5163185"/>
            <a:ext cx="5801360" cy="9582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LLM具有强大的语义理解与推理能力，能处理自然语言描述的复杂场景，开放世界知识支持跨领域泛化，适应不同地区和场景的充电需求预测。
例如，GPT- 3在处理跨领域文本生成任务时，通过微调可快速适应新领域，为EV充电需求预测提供了新的思路。</a:t>
            </a:r>
            <a:endParaRPr kumimoji="1" lang="en-US" altLang="zh-CN" sz="1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 flipH="1">
            <a:off x="7029298" y="5214459"/>
            <a:ext cx="486682" cy="44123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595351" y="3207213"/>
            <a:ext cx="1046503" cy="1032496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ahLst/>
            <a:cxnLst/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EV普及趋势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AAA__桌面/自动规划/5E3624D5474F438588DAD88065948AC0.jpg5E3624D5474F438588DAD88065948AC0"/>
          <p:cNvPicPr>
            <a:picLocks noChangeAspect="1"/>
          </p:cNvPicPr>
          <p:nvPr/>
        </p:nvPicPr>
        <p:blipFill>
          <a:blip r:embed="rId1">
            <a:alphaModFix amt="100000"/>
          </a:blip>
          <a:srcRect t="7797" b="779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4325303"/>
            <a:ext cx="12192000" cy="253269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816" y="847472"/>
            <a:ext cx="12280900" cy="5163056"/>
          </a:xfrm>
          <a:prstGeom prst="rect">
            <a:avLst/>
          </a:pr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1816" y="1209315"/>
            <a:ext cx="12192000" cy="4439371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1431350" flipH="1">
            <a:off x="7087994" y="623441"/>
            <a:ext cx="4506557" cy="5558544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  <a:effectLst>
            <a:outerShdw blurRad="228600" sx="102000" sy="102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4300" y="3316427"/>
            <a:ext cx="5616000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研究</a:t>
            </a:r>
            <a:r>
              <a:rPr kumimoji="1" lang="zh-CN" altLang="en-US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目标</a:t>
            </a:r>
            <a:endParaRPr kumimoji="1" lang="zh-CN" altLang="en-US" sz="4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048002" flipH="1">
            <a:off x="6870274" y="5600807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132873" flipH="1">
            <a:off x="10422691" y="-210524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94300" y="2410045"/>
            <a:ext cx="2449505" cy="9039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162279" y="2482849"/>
            <a:ext cx="2449505" cy="635000"/>
          </a:xfrm>
          <a:custGeom>
            <a:avLst/>
            <a:gdLst>
              <a:gd name="connsiteX0" fmla="*/ 317500 w 2449505"/>
              <a:gd name="connsiteY0" fmla="*/ 0 h 635000"/>
              <a:gd name="connsiteX1" fmla="*/ 571013 w 2449505"/>
              <a:gd name="connsiteY1" fmla="*/ 311050 h 635000"/>
              <a:gd name="connsiteX2" fmla="*/ 619917 w 2449505"/>
              <a:gd name="connsiteY2" fmla="*/ 315980 h 635000"/>
              <a:gd name="connsiteX3" fmla="*/ 668822 w 2449505"/>
              <a:gd name="connsiteY3" fmla="*/ 311050 h 635000"/>
              <a:gd name="connsiteX4" fmla="*/ 922335 w 2449505"/>
              <a:gd name="connsiteY4" fmla="*/ 0 h 635000"/>
              <a:gd name="connsiteX5" fmla="*/ 1175848 w 2449505"/>
              <a:gd name="connsiteY5" fmla="*/ 311050 h 635000"/>
              <a:gd name="connsiteX6" fmla="*/ 1224752 w 2449505"/>
              <a:gd name="connsiteY6" fmla="*/ 315980 h 635000"/>
              <a:gd name="connsiteX7" fmla="*/ 1273657 w 2449505"/>
              <a:gd name="connsiteY7" fmla="*/ 311050 h 635000"/>
              <a:gd name="connsiteX8" fmla="*/ 1527170 w 2449505"/>
              <a:gd name="connsiteY8" fmla="*/ 0 h 635000"/>
              <a:gd name="connsiteX9" fmla="*/ 1780683 w 2449505"/>
              <a:gd name="connsiteY9" fmla="*/ 311050 h 635000"/>
              <a:gd name="connsiteX10" fmla="*/ 1829588 w 2449505"/>
              <a:gd name="connsiteY10" fmla="*/ 315980 h 635000"/>
              <a:gd name="connsiteX11" fmla="*/ 1878492 w 2449505"/>
              <a:gd name="connsiteY11" fmla="*/ 311050 h 635000"/>
              <a:gd name="connsiteX12" fmla="*/ 2132005 w 2449505"/>
              <a:gd name="connsiteY12" fmla="*/ 0 h 635000"/>
              <a:gd name="connsiteX13" fmla="*/ 2449505 w 2449505"/>
              <a:gd name="connsiteY13" fmla="*/ 317500 h 635000"/>
              <a:gd name="connsiteX14" fmla="*/ 2132005 w 2449505"/>
              <a:gd name="connsiteY14" fmla="*/ 635000 h 635000"/>
              <a:gd name="connsiteX15" fmla="*/ 1878492 w 2449505"/>
              <a:gd name="connsiteY15" fmla="*/ 323951 h 635000"/>
              <a:gd name="connsiteX16" fmla="*/ 1829588 w 2449505"/>
              <a:gd name="connsiteY16" fmla="*/ 319021 h 635000"/>
              <a:gd name="connsiteX17" fmla="*/ 1780683 w 2449505"/>
              <a:gd name="connsiteY17" fmla="*/ 323951 h 635000"/>
              <a:gd name="connsiteX18" fmla="*/ 1527170 w 2449505"/>
              <a:gd name="connsiteY18" fmla="*/ 635000 h 635000"/>
              <a:gd name="connsiteX19" fmla="*/ 1273657 w 2449505"/>
              <a:gd name="connsiteY19" fmla="*/ 323951 h 635000"/>
              <a:gd name="connsiteX20" fmla="*/ 1224752 w 2449505"/>
              <a:gd name="connsiteY20" fmla="*/ 319021 h 635000"/>
              <a:gd name="connsiteX21" fmla="*/ 1175848 w 2449505"/>
              <a:gd name="connsiteY21" fmla="*/ 323951 h 635000"/>
              <a:gd name="connsiteX22" fmla="*/ 922335 w 2449505"/>
              <a:gd name="connsiteY22" fmla="*/ 635000 h 635000"/>
              <a:gd name="connsiteX23" fmla="*/ 668822 w 2449505"/>
              <a:gd name="connsiteY23" fmla="*/ 323951 h 635000"/>
              <a:gd name="connsiteX24" fmla="*/ 619917 w 2449505"/>
              <a:gd name="connsiteY24" fmla="*/ 319021 h 635000"/>
              <a:gd name="connsiteX25" fmla="*/ 571013 w 2449505"/>
              <a:gd name="connsiteY25" fmla="*/ 323951 h 635000"/>
              <a:gd name="connsiteX26" fmla="*/ 317500 w 2449505"/>
              <a:gd name="connsiteY26" fmla="*/ 635000 h 635000"/>
              <a:gd name="connsiteX27" fmla="*/ 0 w 2449505"/>
              <a:gd name="connsiteY27" fmla="*/ 317500 h 635000"/>
              <a:gd name="connsiteX28" fmla="*/ 317500 w 2449505"/>
              <a:gd name="connsiteY28" fmla="*/ 0 h 635000"/>
            </a:gdLst>
            <a:ahLst/>
            <a:cxnLst/>
            <a:rect l="l" t="t" r="r" b="b"/>
            <a:pathLst>
              <a:path w="2449505" h="635000">
                <a:moveTo>
                  <a:pt x="317500" y="0"/>
                </a:moveTo>
                <a:cubicBezTo>
                  <a:pt x="317500" y="153431"/>
                  <a:pt x="426333" y="281444"/>
                  <a:pt x="571013" y="311050"/>
                </a:cubicBezTo>
                <a:lnTo>
                  <a:pt x="619917" y="315980"/>
                </a:lnTo>
                <a:lnTo>
                  <a:pt x="668822" y="311050"/>
                </a:lnTo>
                <a:cubicBezTo>
                  <a:pt x="813501" y="281444"/>
                  <a:pt x="922335" y="153431"/>
                  <a:pt x="922335" y="0"/>
                </a:cubicBezTo>
                <a:cubicBezTo>
                  <a:pt x="922335" y="153431"/>
                  <a:pt x="1031168" y="281444"/>
                  <a:pt x="1175848" y="311050"/>
                </a:cubicBezTo>
                <a:lnTo>
                  <a:pt x="1224752" y="315980"/>
                </a:lnTo>
                <a:lnTo>
                  <a:pt x="1273657" y="311050"/>
                </a:lnTo>
                <a:cubicBezTo>
                  <a:pt x="1418336" y="281444"/>
                  <a:pt x="1527170" y="153431"/>
                  <a:pt x="1527170" y="0"/>
                </a:cubicBezTo>
                <a:cubicBezTo>
                  <a:pt x="1527170" y="153431"/>
                  <a:pt x="1636003" y="281444"/>
                  <a:pt x="1780683" y="311050"/>
                </a:cubicBezTo>
                <a:lnTo>
                  <a:pt x="1829588" y="315980"/>
                </a:lnTo>
                <a:lnTo>
                  <a:pt x="1878492" y="311050"/>
                </a:lnTo>
                <a:cubicBezTo>
                  <a:pt x="2023172" y="281444"/>
                  <a:pt x="2132005" y="153431"/>
                  <a:pt x="2132005" y="0"/>
                </a:cubicBezTo>
                <a:cubicBezTo>
                  <a:pt x="2132005" y="175350"/>
                  <a:pt x="2274155" y="317500"/>
                  <a:pt x="2449505" y="317500"/>
                </a:cubicBezTo>
                <a:cubicBezTo>
                  <a:pt x="2274155" y="317500"/>
                  <a:pt x="2132005" y="459650"/>
                  <a:pt x="2132005" y="635000"/>
                </a:cubicBezTo>
                <a:cubicBezTo>
                  <a:pt x="2132005" y="481569"/>
                  <a:pt x="2023172" y="353556"/>
                  <a:pt x="1878492" y="323951"/>
                </a:cubicBezTo>
                <a:lnTo>
                  <a:pt x="1829588" y="319021"/>
                </a:lnTo>
                <a:lnTo>
                  <a:pt x="1780683" y="323951"/>
                </a:lnTo>
                <a:cubicBezTo>
                  <a:pt x="1636003" y="353556"/>
                  <a:pt x="1527170" y="481569"/>
                  <a:pt x="1527170" y="635000"/>
                </a:cubicBezTo>
                <a:cubicBezTo>
                  <a:pt x="1527170" y="481569"/>
                  <a:pt x="1418336" y="353556"/>
                  <a:pt x="1273657" y="323951"/>
                </a:cubicBezTo>
                <a:lnTo>
                  <a:pt x="1224752" y="319021"/>
                </a:lnTo>
                <a:lnTo>
                  <a:pt x="1175848" y="323951"/>
                </a:lnTo>
                <a:cubicBezTo>
                  <a:pt x="1031168" y="353556"/>
                  <a:pt x="922335" y="481569"/>
                  <a:pt x="922335" y="635000"/>
                </a:cubicBezTo>
                <a:cubicBezTo>
                  <a:pt x="922335" y="481569"/>
                  <a:pt x="813501" y="353556"/>
                  <a:pt x="668822" y="323951"/>
                </a:cubicBezTo>
                <a:lnTo>
                  <a:pt x="619917" y="319021"/>
                </a:lnTo>
                <a:lnTo>
                  <a:pt x="571013" y="323951"/>
                </a:lnTo>
                <a:cubicBezTo>
                  <a:pt x="426333" y="353556"/>
                  <a:pt x="317500" y="481569"/>
                  <a:pt x="317500" y="635000"/>
                </a:cubicBezTo>
                <a:cubicBezTo>
                  <a:pt x="317500" y="459650"/>
                  <a:pt x="175350" y="317500"/>
                  <a:pt x="0" y="317500"/>
                </a:cubicBezTo>
                <a:cubicBezTo>
                  <a:pt x="175350" y="317500"/>
                  <a:pt x="317500" y="175350"/>
                  <a:pt x="31750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D:/AAA__桌面/自动规划/562A0E313B449764889DC72B87A34301.jpg562A0E313B449764889DC72B87A34301"/>
          <p:cNvPicPr>
            <a:picLocks noChangeAspect="1"/>
          </p:cNvPicPr>
          <p:nvPr/>
        </p:nvPicPr>
        <p:blipFill>
          <a:blip r:embed="rId3">
            <a:alphaModFix amt="100000"/>
          </a:blip>
          <a:srcRect t="9336" b="9336"/>
          <a:stretch>
            <a:fillRect/>
          </a:stretch>
        </p:blipFill>
        <p:spPr>
          <a:xfrm flipH="1">
            <a:off x="7209438" y="748933"/>
            <a:ext cx="4271683" cy="4864236"/>
          </a:xfrm>
          <a:custGeom>
            <a:avLst/>
            <a:gdLst/>
            <a:ahLst/>
            <a:cxnLst/>
            <a:rect l="l" t="t" r="r" b="b"/>
            <a:pathLst>
              <a:path w="4267200" h="4864100">
                <a:moveTo>
                  <a:pt x="206394" y="0"/>
                </a:moveTo>
                <a:lnTo>
                  <a:pt x="4271683" y="220490"/>
                </a:lnTo>
                <a:lnTo>
                  <a:pt x="4065289" y="4864236"/>
                </a:lnTo>
                <a:lnTo>
                  <a:pt x="0" y="464374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21435811">
            <a:off x="7318901" y="859205"/>
            <a:ext cx="4079950" cy="468300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0">
                <a:schemeClr val="bg1">
                  <a:alpha val="0"/>
                </a:schemeClr>
              </a:gs>
              <a:gs pos="90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944773" y="1674683"/>
            <a:ext cx="1462125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20130" y="3432443"/>
            <a:ext cx="2801169" cy="2339048"/>
          </a:xfrm>
          <a:custGeom>
            <a:avLst/>
            <a:gdLst/>
            <a:ahLst/>
            <a:cxnLst/>
            <a:rect l="l" t="t" r="r" b="b"/>
            <a:pathLst>
              <a:path w="876" h="731" extrusionOk="0">
                <a:moveTo>
                  <a:pt x="857" y="0"/>
                </a:moveTo>
                <a:cubicBezTo>
                  <a:pt x="849" y="26"/>
                  <a:pt x="837" y="61"/>
                  <a:pt x="817" y="101"/>
                </a:cubicBezTo>
                <a:cubicBezTo>
                  <a:pt x="780" y="173"/>
                  <a:pt x="710" y="275"/>
                  <a:pt x="583" y="347"/>
                </a:cubicBezTo>
                <a:cubicBezTo>
                  <a:pt x="521" y="382"/>
                  <a:pt x="454" y="400"/>
                  <a:pt x="386" y="400"/>
                </a:cubicBezTo>
                <a:cubicBezTo>
                  <a:pt x="267" y="400"/>
                  <a:pt x="184" y="347"/>
                  <a:pt x="180" y="344"/>
                </a:cubicBezTo>
                <a:cubicBezTo>
                  <a:pt x="180" y="344"/>
                  <a:pt x="180" y="344"/>
                  <a:pt x="180" y="344"/>
                </a:cubicBezTo>
                <a:cubicBezTo>
                  <a:pt x="111" y="304"/>
                  <a:pt x="68" y="229"/>
                  <a:pt x="68" y="149"/>
                </a:cubicBezTo>
                <a:cubicBezTo>
                  <a:pt x="68" y="120"/>
                  <a:pt x="74" y="92"/>
                  <a:pt x="84" y="66"/>
                </a:cubicBezTo>
                <a:cubicBezTo>
                  <a:pt x="30" y="133"/>
                  <a:pt x="2" y="212"/>
                  <a:pt x="1" y="301"/>
                </a:cubicBezTo>
                <a:cubicBezTo>
                  <a:pt x="0" y="441"/>
                  <a:pt x="51" y="548"/>
                  <a:pt x="93" y="614"/>
                </a:cubicBezTo>
                <a:cubicBezTo>
                  <a:pt x="134" y="676"/>
                  <a:pt x="176" y="713"/>
                  <a:pt x="185" y="721"/>
                </a:cubicBezTo>
                <a:cubicBezTo>
                  <a:pt x="221" y="728"/>
                  <a:pt x="257" y="731"/>
                  <a:pt x="294" y="731"/>
                </a:cubicBezTo>
                <a:cubicBezTo>
                  <a:pt x="615" y="731"/>
                  <a:pt x="876" y="470"/>
                  <a:pt x="876" y="149"/>
                </a:cubicBezTo>
                <a:cubicBezTo>
                  <a:pt x="876" y="99"/>
                  <a:pt x="869" y="49"/>
                  <a:pt x="857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25" tIns="45700" rIns="91425" bIns="4570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99441" y="2606548"/>
            <a:ext cx="2423177" cy="3100956"/>
          </a:xfrm>
          <a:custGeom>
            <a:avLst/>
            <a:gdLst/>
            <a:ahLst/>
            <a:cxnLst/>
            <a:rect l="l" t="t" r="r" b="b"/>
            <a:pathLst>
              <a:path w="758" h="969" extrusionOk="0">
                <a:moveTo>
                  <a:pt x="758" y="267"/>
                </a:moveTo>
                <a:cubicBezTo>
                  <a:pt x="727" y="186"/>
                  <a:pt x="673" y="123"/>
                  <a:pt x="597" y="78"/>
                </a:cubicBezTo>
                <a:cubicBezTo>
                  <a:pt x="510" y="26"/>
                  <a:pt x="414" y="0"/>
                  <a:pt x="312" y="0"/>
                </a:cubicBezTo>
                <a:cubicBezTo>
                  <a:pt x="221" y="0"/>
                  <a:pt x="154" y="22"/>
                  <a:pt x="141" y="27"/>
                </a:cubicBezTo>
                <a:cubicBezTo>
                  <a:pt x="50" y="133"/>
                  <a:pt x="0" y="267"/>
                  <a:pt x="0" y="407"/>
                </a:cubicBezTo>
                <a:cubicBezTo>
                  <a:pt x="0" y="671"/>
                  <a:pt x="178" y="901"/>
                  <a:pt x="429" y="969"/>
                </a:cubicBezTo>
                <a:cubicBezTo>
                  <a:pt x="411" y="950"/>
                  <a:pt x="387" y="922"/>
                  <a:pt x="362" y="884"/>
                </a:cubicBezTo>
                <a:cubicBezTo>
                  <a:pt x="318" y="816"/>
                  <a:pt x="265" y="705"/>
                  <a:pt x="266" y="559"/>
                </a:cubicBezTo>
                <a:cubicBezTo>
                  <a:pt x="267" y="432"/>
                  <a:pt x="322" y="344"/>
                  <a:pt x="368" y="293"/>
                </a:cubicBezTo>
                <a:cubicBezTo>
                  <a:pt x="418" y="238"/>
                  <a:pt x="467" y="212"/>
                  <a:pt x="469" y="211"/>
                </a:cubicBezTo>
                <a:cubicBezTo>
                  <a:pt x="470" y="211"/>
                  <a:pt x="470" y="211"/>
                  <a:pt x="470" y="211"/>
                </a:cubicBezTo>
                <a:cubicBezTo>
                  <a:pt x="504" y="192"/>
                  <a:pt x="542" y="181"/>
                  <a:pt x="582" y="181"/>
                </a:cubicBezTo>
                <a:cubicBezTo>
                  <a:pt x="653" y="181"/>
                  <a:pt x="717" y="215"/>
                  <a:pt x="758" y="267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</a:ln>
        </p:spPr>
        <p:txBody>
          <a:bodyPr vert="horz" wrap="square" lIns="91425" tIns="45700" rIns="91425" bIns="4570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49247" y="2047262"/>
            <a:ext cx="3066593" cy="2591437"/>
          </a:xfrm>
          <a:custGeom>
            <a:avLst/>
            <a:gdLst/>
            <a:ahLst/>
            <a:cxnLst/>
            <a:rect l="l" t="t" r="r" b="b"/>
            <a:pathLst>
              <a:path w="959" h="810" extrusionOk="0">
                <a:moveTo>
                  <a:pt x="688" y="760"/>
                </a:moveTo>
                <a:cubicBezTo>
                  <a:pt x="809" y="691"/>
                  <a:pt x="877" y="594"/>
                  <a:pt x="912" y="524"/>
                </a:cubicBezTo>
                <a:cubicBezTo>
                  <a:pt x="946" y="457"/>
                  <a:pt x="957" y="402"/>
                  <a:pt x="959" y="390"/>
                </a:cubicBezTo>
                <a:cubicBezTo>
                  <a:pt x="878" y="157"/>
                  <a:pt x="657" y="0"/>
                  <a:pt x="410" y="0"/>
                </a:cubicBezTo>
                <a:cubicBezTo>
                  <a:pt x="256" y="0"/>
                  <a:pt x="108" y="61"/>
                  <a:pt x="0" y="169"/>
                </a:cubicBezTo>
                <a:cubicBezTo>
                  <a:pt x="32" y="161"/>
                  <a:pt x="81" y="152"/>
                  <a:pt x="140" y="152"/>
                </a:cubicBezTo>
                <a:cubicBezTo>
                  <a:pt x="246" y="152"/>
                  <a:pt x="346" y="179"/>
                  <a:pt x="436" y="233"/>
                </a:cubicBezTo>
                <a:cubicBezTo>
                  <a:pt x="545" y="297"/>
                  <a:pt x="594" y="389"/>
                  <a:pt x="615" y="454"/>
                </a:cubicBezTo>
                <a:cubicBezTo>
                  <a:pt x="638" y="523"/>
                  <a:pt x="636" y="577"/>
                  <a:pt x="635" y="582"/>
                </a:cubicBezTo>
                <a:cubicBezTo>
                  <a:pt x="635" y="695"/>
                  <a:pt x="552" y="789"/>
                  <a:pt x="444" y="805"/>
                </a:cubicBezTo>
                <a:cubicBezTo>
                  <a:pt x="462" y="808"/>
                  <a:pt x="481" y="810"/>
                  <a:pt x="502" y="810"/>
                </a:cubicBezTo>
                <a:cubicBezTo>
                  <a:pt x="566" y="810"/>
                  <a:pt x="629" y="793"/>
                  <a:pt x="688" y="76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45700" rIns="91425" bIns="4570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9211" y="2914857"/>
            <a:ext cx="488586" cy="451976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157920" y="4976536"/>
            <a:ext cx="518247" cy="469851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3322084" y="3118370"/>
            <a:ext cx="538357" cy="520988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53274" y="1590302"/>
            <a:ext cx="4638148" cy="4638148"/>
          </a:xfrm>
          <a:prstGeom prst="ellipse">
            <a:avLst/>
          </a:prstGeom>
          <a:noFill/>
          <a:ln w="12700" cap="sq">
            <a:gradFill>
              <a:gsLst>
                <a:gs pos="51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1"/>
            </p:custDataLst>
          </p:nvPr>
        </p:nvSpPr>
        <p:spPr>
          <a:xfrm>
            <a:off x="4285387" y="2165565"/>
            <a:ext cx="614431" cy="614431"/>
          </a:xfrm>
          <a:prstGeom prst="ellipse">
            <a:avLst/>
          </a:prstGeom>
          <a:solidFill>
            <a:schemeClr val="accent1"/>
          </a:solidFill>
          <a:ln w="31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2"/>
            </p:custDataLst>
          </p:nvPr>
        </p:nvSpPr>
        <p:spPr>
          <a:xfrm>
            <a:off x="4285387" y="4826044"/>
            <a:ext cx="614431" cy="614431"/>
          </a:xfrm>
          <a:prstGeom prst="ellipse">
            <a:avLst/>
          </a:prstGeom>
          <a:solidFill>
            <a:schemeClr val="accent1"/>
          </a:solidFill>
          <a:ln w="31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3"/>
            </p:custDataLst>
          </p:nvPr>
        </p:nvSpPr>
        <p:spPr>
          <a:xfrm>
            <a:off x="5428376" y="1590456"/>
            <a:ext cx="5903219" cy="1634316"/>
          </a:xfrm>
          <a:prstGeom prst="roundRect">
            <a:avLst>
              <a:gd name="adj" fmla="val 4435"/>
            </a:avLst>
          </a:prstGeom>
          <a:solidFill>
            <a:schemeClr val="bg1"/>
          </a:solidFill>
          <a:ln w="6350" cap="sq">
            <a:noFill/>
            <a:miter/>
          </a:ln>
          <a:effectLst>
            <a:outerShdw blurRad="190500" sx="102000" sy="102000" algn="ctr" rotWithShape="0">
              <a:schemeClr val="tx2"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4"/>
            </p:custDataLst>
          </p:nvPr>
        </p:nvSpPr>
        <p:spPr>
          <a:xfrm>
            <a:off x="5819140" y="1327785"/>
            <a:ext cx="3688080" cy="44704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5"/>
            </p:custDataLst>
          </p:nvPr>
        </p:nvSpPr>
        <p:spPr>
          <a:xfrm>
            <a:off x="6036945" y="1412875"/>
            <a:ext cx="3348990" cy="2971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LLM在EV充电需求预测中的应用</a:t>
            </a:r>
            <a:endParaRPr kumimoji="1" lang="en-US" altLang="zh-CN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6"/>
            </p:custDataLst>
          </p:nvPr>
        </p:nvSpPr>
        <p:spPr>
          <a:xfrm>
            <a:off x="5669281" y="1892152"/>
            <a:ext cx="5418968" cy="8569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如何利用LLM解决EV充电需求预测的挑战？现有方法在数据稀缺、异构数据融合和模型泛化能力方面存在不足，LLM有望突破这些瓶颈。
传统机器学习方法在新场景下适应性差，而LLM通过预训练和微调可快速适应不同地区和场景的充电需求。</a:t>
            </a:r>
            <a:endParaRPr kumimoji="1" lang="en-US" altLang="zh-CN" sz="1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7"/>
            </p:custDataLst>
          </p:nvPr>
        </p:nvSpPr>
        <p:spPr>
          <a:xfrm>
            <a:off x="5428376" y="4274356"/>
            <a:ext cx="5903219" cy="1634316"/>
          </a:xfrm>
          <a:prstGeom prst="roundRect">
            <a:avLst>
              <a:gd name="adj" fmla="val 4435"/>
            </a:avLst>
          </a:prstGeom>
          <a:solidFill>
            <a:schemeClr val="bg1"/>
          </a:solidFill>
          <a:ln w="6350" cap="sq">
            <a:noFill/>
            <a:miter/>
          </a:ln>
          <a:effectLst>
            <a:outerShdw blurRad="190500" sx="102000" sy="102000" algn="ctr" rotWithShape="0">
              <a:schemeClr val="tx2"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8"/>
            </p:custDataLst>
          </p:nvPr>
        </p:nvSpPr>
        <p:spPr>
          <a:xfrm>
            <a:off x="5819140" y="4011930"/>
            <a:ext cx="2368550" cy="44704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9"/>
            </p:custDataLst>
          </p:nvPr>
        </p:nvSpPr>
        <p:spPr>
          <a:xfrm>
            <a:off x="6036945" y="4097020"/>
            <a:ext cx="2831465" cy="2768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ChatEV的核心贡献</a:t>
            </a:r>
            <a:endParaRPr kumimoji="1" lang="en-US" altLang="zh-CN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0"/>
            </p:custDataLst>
          </p:nvPr>
        </p:nvSpPr>
        <p:spPr>
          <a:xfrm>
            <a:off x="5669281" y="4576052"/>
            <a:ext cx="5418968" cy="8569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ChatEV是首个将LLM用于EV充电需求预测的框架，通过文本重构统一异构数据，基于元学习的领域自适应微调，提升模型泛化能力。
该框架在少样本和零样本场景下表现出色，为充电基础设施规划和运营管理提供了有力支持。</a:t>
            </a:r>
            <a:endParaRPr kumimoji="1" lang="en-US" altLang="zh-CN" sz="1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20" name="标题 1"/>
          <p:cNvSpPr txBox="1"/>
          <p:nvPr>
            <p:custDataLst>
              <p:tags r:id="rId11"/>
            </p:custDataLst>
          </p:nvPr>
        </p:nvSpPr>
        <p:spPr>
          <a:xfrm>
            <a:off x="4242139" y="2294038"/>
            <a:ext cx="700927" cy="371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2"/>
            </p:custDataLst>
          </p:nvPr>
        </p:nvSpPr>
        <p:spPr>
          <a:xfrm>
            <a:off x="4242139" y="4969858"/>
            <a:ext cx="700927" cy="371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核心问题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AAA__桌面/自动规划/5E3624D5474F438588DAD88065948AC0.jpg5E3624D5474F438588DAD88065948AC0"/>
          <p:cNvPicPr>
            <a:picLocks noChangeAspect="1"/>
          </p:cNvPicPr>
          <p:nvPr/>
        </p:nvPicPr>
        <p:blipFill>
          <a:blip r:embed="rId1">
            <a:alphaModFix amt="100000"/>
          </a:blip>
          <a:srcRect t="7797" b="779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4325303"/>
            <a:ext cx="12192000" cy="253269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816" y="847472"/>
            <a:ext cx="12280900" cy="5163056"/>
          </a:xfrm>
          <a:prstGeom prst="rect">
            <a:avLst/>
          </a:pr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1816" y="1209315"/>
            <a:ext cx="12192000" cy="4439371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1431350" flipH="1">
            <a:off x="7087994" y="623441"/>
            <a:ext cx="4506557" cy="5558544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  <a:effectLst>
            <a:outerShdw blurRad="228600" sx="102000" sy="102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4300" y="3316427"/>
            <a:ext cx="5616000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方法概述</a:t>
            </a:r>
            <a:endParaRPr kumimoji="1" lang="zh-CN" altLang="en-US" sz="4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048002" flipH="1">
            <a:off x="6870274" y="5600807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132873" flipH="1">
            <a:off x="10422691" y="-210524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94300" y="2410045"/>
            <a:ext cx="2449505" cy="9039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162279" y="2482849"/>
            <a:ext cx="2449505" cy="635000"/>
          </a:xfrm>
          <a:custGeom>
            <a:avLst/>
            <a:gdLst>
              <a:gd name="connsiteX0" fmla="*/ 317500 w 2449505"/>
              <a:gd name="connsiteY0" fmla="*/ 0 h 635000"/>
              <a:gd name="connsiteX1" fmla="*/ 571013 w 2449505"/>
              <a:gd name="connsiteY1" fmla="*/ 311050 h 635000"/>
              <a:gd name="connsiteX2" fmla="*/ 619917 w 2449505"/>
              <a:gd name="connsiteY2" fmla="*/ 315980 h 635000"/>
              <a:gd name="connsiteX3" fmla="*/ 668822 w 2449505"/>
              <a:gd name="connsiteY3" fmla="*/ 311050 h 635000"/>
              <a:gd name="connsiteX4" fmla="*/ 922335 w 2449505"/>
              <a:gd name="connsiteY4" fmla="*/ 0 h 635000"/>
              <a:gd name="connsiteX5" fmla="*/ 1175848 w 2449505"/>
              <a:gd name="connsiteY5" fmla="*/ 311050 h 635000"/>
              <a:gd name="connsiteX6" fmla="*/ 1224752 w 2449505"/>
              <a:gd name="connsiteY6" fmla="*/ 315980 h 635000"/>
              <a:gd name="connsiteX7" fmla="*/ 1273657 w 2449505"/>
              <a:gd name="connsiteY7" fmla="*/ 311050 h 635000"/>
              <a:gd name="connsiteX8" fmla="*/ 1527170 w 2449505"/>
              <a:gd name="connsiteY8" fmla="*/ 0 h 635000"/>
              <a:gd name="connsiteX9" fmla="*/ 1780683 w 2449505"/>
              <a:gd name="connsiteY9" fmla="*/ 311050 h 635000"/>
              <a:gd name="connsiteX10" fmla="*/ 1829588 w 2449505"/>
              <a:gd name="connsiteY10" fmla="*/ 315980 h 635000"/>
              <a:gd name="connsiteX11" fmla="*/ 1878492 w 2449505"/>
              <a:gd name="connsiteY11" fmla="*/ 311050 h 635000"/>
              <a:gd name="connsiteX12" fmla="*/ 2132005 w 2449505"/>
              <a:gd name="connsiteY12" fmla="*/ 0 h 635000"/>
              <a:gd name="connsiteX13" fmla="*/ 2449505 w 2449505"/>
              <a:gd name="connsiteY13" fmla="*/ 317500 h 635000"/>
              <a:gd name="connsiteX14" fmla="*/ 2132005 w 2449505"/>
              <a:gd name="connsiteY14" fmla="*/ 635000 h 635000"/>
              <a:gd name="connsiteX15" fmla="*/ 1878492 w 2449505"/>
              <a:gd name="connsiteY15" fmla="*/ 323951 h 635000"/>
              <a:gd name="connsiteX16" fmla="*/ 1829588 w 2449505"/>
              <a:gd name="connsiteY16" fmla="*/ 319021 h 635000"/>
              <a:gd name="connsiteX17" fmla="*/ 1780683 w 2449505"/>
              <a:gd name="connsiteY17" fmla="*/ 323951 h 635000"/>
              <a:gd name="connsiteX18" fmla="*/ 1527170 w 2449505"/>
              <a:gd name="connsiteY18" fmla="*/ 635000 h 635000"/>
              <a:gd name="connsiteX19" fmla="*/ 1273657 w 2449505"/>
              <a:gd name="connsiteY19" fmla="*/ 323951 h 635000"/>
              <a:gd name="connsiteX20" fmla="*/ 1224752 w 2449505"/>
              <a:gd name="connsiteY20" fmla="*/ 319021 h 635000"/>
              <a:gd name="connsiteX21" fmla="*/ 1175848 w 2449505"/>
              <a:gd name="connsiteY21" fmla="*/ 323951 h 635000"/>
              <a:gd name="connsiteX22" fmla="*/ 922335 w 2449505"/>
              <a:gd name="connsiteY22" fmla="*/ 635000 h 635000"/>
              <a:gd name="connsiteX23" fmla="*/ 668822 w 2449505"/>
              <a:gd name="connsiteY23" fmla="*/ 323951 h 635000"/>
              <a:gd name="connsiteX24" fmla="*/ 619917 w 2449505"/>
              <a:gd name="connsiteY24" fmla="*/ 319021 h 635000"/>
              <a:gd name="connsiteX25" fmla="*/ 571013 w 2449505"/>
              <a:gd name="connsiteY25" fmla="*/ 323951 h 635000"/>
              <a:gd name="connsiteX26" fmla="*/ 317500 w 2449505"/>
              <a:gd name="connsiteY26" fmla="*/ 635000 h 635000"/>
              <a:gd name="connsiteX27" fmla="*/ 0 w 2449505"/>
              <a:gd name="connsiteY27" fmla="*/ 317500 h 635000"/>
              <a:gd name="connsiteX28" fmla="*/ 317500 w 2449505"/>
              <a:gd name="connsiteY28" fmla="*/ 0 h 635000"/>
            </a:gdLst>
            <a:ahLst/>
            <a:cxnLst/>
            <a:rect l="l" t="t" r="r" b="b"/>
            <a:pathLst>
              <a:path w="2449505" h="635000">
                <a:moveTo>
                  <a:pt x="317500" y="0"/>
                </a:moveTo>
                <a:cubicBezTo>
                  <a:pt x="317500" y="153431"/>
                  <a:pt x="426333" y="281444"/>
                  <a:pt x="571013" y="311050"/>
                </a:cubicBezTo>
                <a:lnTo>
                  <a:pt x="619917" y="315980"/>
                </a:lnTo>
                <a:lnTo>
                  <a:pt x="668822" y="311050"/>
                </a:lnTo>
                <a:cubicBezTo>
                  <a:pt x="813501" y="281444"/>
                  <a:pt x="922335" y="153431"/>
                  <a:pt x="922335" y="0"/>
                </a:cubicBezTo>
                <a:cubicBezTo>
                  <a:pt x="922335" y="153431"/>
                  <a:pt x="1031168" y="281444"/>
                  <a:pt x="1175848" y="311050"/>
                </a:cubicBezTo>
                <a:lnTo>
                  <a:pt x="1224752" y="315980"/>
                </a:lnTo>
                <a:lnTo>
                  <a:pt x="1273657" y="311050"/>
                </a:lnTo>
                <a:cubicBezTo>
                  <a:pt x="1418336" y="281444"/>
                  <a:pt x="1527170" y="153431"/>
                  <a:pt x="1527170" y="0"/>
                </a:cubicBezTo>
                <a:cubicBezTo>
                  <a:pt x="1527170" y="153431"/>
                  <a:pt x="1636003" y="281444"/>
                  <a:pt x="1780683" y="311050"/>
                </a:cubicBezTo>
                <a:lnTo>
                  <a:pt x="1829588" y="315980"/>
                </a:lnTo>
                <a:lnTo>
                  <a:pt x="1878492" y="311050"/>
                </a:lnTo>
                <a:cubicBezTo>
                  <a:pt x="2023172" y="281444"/>
                  <a:pt x="2132005" y="153431"/>
                  <a:pt x="2132005" y="0"/>
                </a:cubicBezTo>
                <a:cubicBezTo>
                  <a:pt x="2132005" y="175350"/>
                  <a:pt x="2274155" y="317500"/>
                  <a:pt x="2449505" y="317500"/>
                </a:cubicBezTo>
                <a:cubicBezTo>
                  <a:pt x="2274155" y="317500"/>
                  <a:pt x="2132005" y="459650"/>
                  <a:pt x="2132005" y="635000"/>
                </a:cubicBezTo>
                <a:cubicBezTo>
                  <a:pt x="2132005" y="481569"/>
                  <a:pt x="2023172" y="353556"/>
                  <a:pt x="1878492" y="323951"/>
                </a:cubicBezTo>
                <a:lnTo>
                  <a:pt x="1829588" y="319021"/>
                </a:lnTo>
                <a:lnTo>
                  <a:pt x="1780683" y="323951"/>
                </a:lnTo>
                <a:cubicBezTo>
                  <a:pt x="1636003" y="353556"/>
                  <a:pt x="1527170" y="481569"/>
                  <a:pt x="1527170" y="635000"/>
                </a:cubicBezTo>
                <a:cubicBezTo>
                  <a:pt x="1527170" y="481569"/>
                  <a:pt x="1418336" y="353556"/>
                  <a:pt x="1273657" y="323951"/>
                </a:cubicBezTo>
                <a:lnTo>
                  <a:pt x="1224752" y="319021"/>
                </a:lnTo>
                <a:lnTo>
                  <a:pt x="1175848" y="323951"/>
                </a:lnTo>
                <a:cubicBezTo>
                  <a:pt x="1031168" y="353556"/>
                  <a:pt x="922335" y="481569"/>
                  <a:pt x="922335" y="635000"/>
                </a:cubicBezTo>
                <a:cubicBezTo>
                  <a:pt x="922335" y="481569"/>
                  <a:pt x="813501" y="353556"/>
                  <a:pt x="668822" y="323951"/>
                </a:cubicBezTo>
                <a:lnTo>
                  <a:pt x="619917" y="319021"/>
                </a:lnTo>
                <a:lnTo>
                  <a:pt x="571013" y="323951"/>
                </a:lnTo>
                <a:cubicBezTo>
                  <a:pt x="426333" y="353556"/>
                  <a:pt x="317500" y="481569"/>
                  <a:pt x="317500" y="635000"/>
                </a:cubicBezTo>
                <a:cubicBezTo>
                  <a:pt x="317500" y="459650"/>
                  <a:pt x="175350" y="317500"/>
                  <a:pt x="0" y="317500"/>
                </a:cubicBezTo>
                <a:cubicBezTo>
                  <a:pt x="175350" y="317500"/>
                  <a:pt x="317500" y="175350"/>
                  <a:pt x="31750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D:/AAA__桌面/自动规划/562A0E313B449764889DC72B87A34301.jpg562A0E313B449764889DC72B87A34301"/>
          <p:cNvPicPr>
            <a:picLocks noChangeAspect="1"/>
          </p:cNvPicPr>
          <p:nvPr/>
        </p:nvPicPr>
        <p:blipFill>
          <a:blip r:embed="rId3">
            <a:alphaModFix amt="100000"/>
          </a:blip>
          <a:srcRect t="9336" b="9336"/>
          <a:stretch>
            <a:fillRect/>
          </a:stretch>
        </p:blipFill>
        <p:spPr>
          <a:xfrm flipH="1">
            <a:off x="7209438" y="748933"/>
            <a:ext cx="4271683" cy="4864236"/>
          </a:xfrm>
          <a:custGeom>
            <a:avLst/>
            <a:gdLst/>
            <a:ahLst/>
            <a:cxnLst/>
            <a:rect l="l" t="t" r="r" b="b"/>
            <a:pathLst>
              <a:path w="4267200" h="4864100">
                <a:moveTo>
                  <a:pt x="206394" y="0"/>
                </a:moveTo>
                <a:lnTo>
                  <a:pt x="4271683" y="220490"/>
                </a:lnTo>
                <a:lnTo>
                  <a:pt x="4065289" y="4864236"/>
                </a:lnTo>
                <a:lnTo>
                  <a:pt x="0" y="464374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21435811">
            <a:off x="7318901" y="859205"/>
            <a:ext cx="4079950" cy="468300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0">
                <a:schemeClr val="bg1">
                  <a:alpha val="0"/>
                </a:schemeClr>
              </a:gs>
              <a:gs pos="90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944773" y="1674683"/>
            <a:ext cx="1462125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7967980" y="2277198"/>
            <a:ext cx="3550920" cy="3935554"/>
          </a:xfrm>
          <a:prstGeom prst="roundRect">
            <a:avLst>
              <a:gd name="adj" fmla="val 705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76200" dist="38100" dir="5400000" algn="t" rotWithShape="0">
              <a:schemeClr val="tx1">
                <a:lumMod val="85000"/>
                <a:lumOff val="1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5074920" y="2277198"/>
            <a:ext cx="3228340" cy="3935554"/>
          </a:xfrm>
          <a:prstGeom prst="roundRect">
            <a:avLst>
              <a:gd name="adj" fmla="val 705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76200" dist="38100" dir="5400000" algn="t" rotWithShape="0">
              <a:schemeClr val="tx1">
                <a:lumMod val="85000"/>
                <a:lumOff val="1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 rot="2700000">
            <a:off x="4037107" y="3641502"/>
            <a:ext cx="1206946" cy="1206946"/>
          </a:xfrm>
          <a:prstGeom prst="round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189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6748041" y="5182444"/>
            <a:ext cx="1365812" cy="120376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7F7F7F">
                    <a:alpha val="9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9954229" y="5182444"/>
            <a:ext cx="1365812" cy="120376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7F7F7F">
                    <a:alpha val="9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03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4521200" y="4214495"/>
            <a:ext cx="548640" cy="8128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 rot="2700000">
            <a:off x="4776950" y="4085628"/>
            <a:ext cx="441937" cy="8128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 rot="18900000" flipV="1">
            <a:off x="4776518" y="4343768"/>
            <a:ext cx="442800" cy="8128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1965325"/>
            <a:ext cx="4033520" cy="4559300"/>
          </a:xfrm>
          <a:prstGeom prst="roundRect">
            <a:avLst>
              <a:gd name="adj" fmla="val 705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76200" dist="38100" dir="5400000" algn="t" rotWithShape="0">
              <a:schemeClr val="tx1">
                <a:lumMod val="85000"/>
                <a:lumOff val="1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865120" y="5277484"/>
            <a:ext cx="1741604" cy="150226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9600">
                <a:ln w="12700">
                  <a:noFill/>
                </a:ln>
                <a:solidFill>
                  <a:srgbClr val="385723">
                    <a:alpha val="9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9"/>
            </p:custDataLst>
          </p:nvPr>
        </p:nvSpPr>
        <p:spPr>
          <a:xfrm>
            <a:off x="5360670" y="2620774"/>
            <a:ext cx="2631440" cy="76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元学习微调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>
            <a:off x="5360670" y="3474214"/>
            <a:ext cx="2631440" cy="23679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使用Reptile算法对LLM进行微调，增强其在不同充电场景下的泛化能力。
Reptile算法通过在多个任务上进行梯度更新，使模型能够快速适应新任务，提高预测的准确性和稳定性。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>
            <a:off x="8625840" y="2620774"/>
            <a:ext cx="2631440" cy="76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Prompt设计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>
            <a:off x="8625840" y="3474214"/>
            <a:ext cx="2631440" cy="23679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4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设计个性化的Prompt模板，包括充电站的地理位置、历史数据、天气条件等信息，使LLM能够更准确地理解任务需求。
例如，Prompt可以描述为：“当前时间是2024年4月30日17:29，深圳光明区某充电站（坐标...），历史充电占用率[...]，请预测下一小时需求。”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80110" y="2224533"/>
            <a:ext cx="3594100" cy="84823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8572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任务重构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80110" y="3118485"/>
            <a:ext cx="3594100" cy="310896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将充电需求预测任务重新定义为文本生成任务，通过自然语言描述输入数据，使LLM能够更好地理解和处理异构数据。
例如，将充电站的历史数据和地理信息转化为自然语言描述，输入到LLM中进行预测。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253712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整体框架图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62132" y="442211"/>
            <a:ext cx="509665" cy="509665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33651" y="434715"/>
            <a:ext cx="253498" cy="25349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99965" y="22225"/>
            <a:ext cx="6422390" cy="2207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AAA__桌面/自动规划/5E3624D5474F438588DAD88065948AC0.jpg5E3624D5474F438588DAD88065948AC0"/>
          <p:cNvPicPr>
            <a:picLocks noChangeAspect="1"/>
          </p:cNvPicPr>
          <p:nvPr/>
        </p:nvPicPr>
        <p:blipFill>
          <a:blip r:embed="rId1">
            <a:alphaModFix amt="100000"/>
          </a:blip>
          <a:srcRect t="7797" b="779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4325303"/>
            <a:ext cx="12192000" cy="253269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-1816" y="847472"/>
            <a:ext cx="12280900" cy="5163056"/>
          </a:xfrm>
          <a:prstGeom prst="rect">
            <a:avLst/>
          </a:pr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-1816" y="1209315"/>
            <a:ext cx="12192000" cy="4439371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1431350" flipH="1">
            <a:off x="7087994" y="623441"/>
            <a:ext cx="4506557" cy="5558544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  <a:effectLst>
            <a:outerShdw blurRad="228600" sx="102000" sy="102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4300" y="3316427"/>
            <a:ext cx="5616000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实验设计</a:t>
            </a:r>
            <a:endParaRPr kumimoji="1" lang="zh-CN" altLang="en-US" sz="4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048002" flipH="1">
            <a:off x="6870274" y="5600807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 l="25278" r="32281" b="72840"/>
          <a:stretch>
            <a:fillRect/>
          </a:stretch>
        </p:blipFill>
        <p:spPr>
          <a:xfrm rot="21132873" flipH="1">
            <a:off x="10422691" y="-210524"/>
            <a:ext cx="1537651" cy="984036"/>
          </a:xfrm>
          <a:custGeom>
            <a:avLst/>
            <a:gdLst/>
            <a:ahLst/>
            <a:cxnLst/>
            <a:rect l="l" t="t" r="r" b="b"/>
            <a:pathLst>
              <a:path w="1536700" h="977900">
                <a:moveTo>
                  <a:pt x="0" y="0"/>
                </a:moveTo>
                <a:lnTo>
                  <a:pt x="1537651" y="0"/>
                </a:lnTo>
                <a:lnTo>
                  <a:pt x="1537651" y="984036"/>
                </a:lnTo>
                <a:lnTo>
                  <a:pt x="275023" y="984036"/>
                </a:lnTo>
                <a:lnTo>
                  <a:pt x="257459" y="954295"/>
                </a:lnTo>
                <a:cubicBezTo>
                  <a:pt x="251581" y="944401"/>
                  <a:pt x="246535" y="936254"/>
                  <a:pt x="242854" y="931597"/>
                </a:cubicBezTo>
                <a:cubicBezTo>
                  <a:pt x="235492" y="922285"/>
                  <a:pt x="241429" y="931985"/>
                  <a:pt x="232880" y="931597"/>
                </a:cubicBezTo>
                <a:lnTo>
                  <a:pt x="232046" y="931597"/>
                </a:lnTo>
                <a:lnTo>
                  <a:pt x="230030" y="922285"/>
                </a:lnTo>
                <a:cubicBezTo>
                  <a:pt x="226231" y="911421"/>
                  <a:pt x="226231" y="930045"/>
                  <a:pt x="215781" y="926940"/>
                </a:cubicBezTo>
                <a:cubicBezTo>
                  <a:pt x="205333" y="923836"/>
                  <a:pt x="178260" y="908704"/>
                  <a:pt x="167336" y="903661"/>
                </a:cubicBezTo>
                <a:cubicBezTo>
                  <a:pt x="156412" y="898617"/>
                  <a:pt x="154274" y="897453"/>
                  <a:pt x="150237" y="896676"/>
                </a:cubicBezTo>
                <a:cubicBezTo>
                  <a:pt x="146200" y="895900"/>
                  <a:pt x="146913" y="897452"/>
                  <a:pt x="143113" y="899004"/>
                </a:cubicBezTo>
                <a:cubicBezTo>
                  <a:pt x="139313" y="900556"/>
                  <a:pt x="135988" y="905989"/>
                  <a:pt x="127439" y="905989"/>
                </a:cubicBezTo>
                <a:cubicBezTo>
                  <a:pt x="118890" y="905989"/>
                  <a:pt x="99179" y="899781"/>
                  <a:pt x="91817" y="899004"/>
                </a:cubicBezTo>
                <a:cubicBezTo>
                  <a:pt x="84456" y="898228"/>
                  <a:pt x="87068" y="896676"/>
                  <a:pt x="83268" y="901332"/>
                </a:cubicBezTo>
                <a:cubicBezTo>
                  <a:pt x="79468" y="905988"/>
                  <a:pt x="74719" y="922672"/>
                  <a:pt x="69019" y="926940"/>
                </a:cubicBezTo>
                <a:lnTo>
                  <a:pt x="63757" y="928098"/>
                </a:lnTo>
                <a:lnTo>
                  <a:pt x="54325" y="926940"/>
                </a:lnTo>
                <a:lnTo>
                  <a:pt x="46990" y="926177"/>
                </a:lnTo>
                <a:lnTo>
                  <a:pt x="36781" y="922430"/>
                </a:lnTo>
                <a:cubicBezTo>
                  <a:pt x="32447" y="920636"/>
                  <a:pt x="27936" y="919181"/>
                  <a:pt x="23423" y="919956"/>
                </a:cubicBezTo>
                <a:cubicBezTo>
                  <a:pt x="18912" y="920732"/>
                  <a:pt x="16774" y="920829"/>
                  <a:pt x="13271" y="922721"/>
                </a:cubicBezTo>
                <a:lnTo>
                  <a:pt x="4569" y="929140"/>
                </a:lnTo>
                <a:lnTo>
                  <a:pt x="0" y="93107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94300" y="2410045"/>
            <a:ext cx="2449505" cy="9039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162279" y="2482849"/>
            <a:ext cx="2449505" cy="635000"/>
          </a:xfrm>
          <a:custGeom>
            <a:avLst/>
            <a:gdLst>
              <a:gd name="connsiteX0" fmla="*/ 317500 w 2449505"/>
              <a:gd name="connsiteY0" fmla="*/ 0 h 635000"/>
              <a:gd name="connsiteX1" fmla="*/ 571013 w 2449505"/>
              <a:gd name="connsiteY1" fmla="*/ 311050 h 635000"/>
              <a:gd name="connsiteX2" fmla="*/ 619917 w 2449505"/>
              <a:gd name="connsiteY2" fmla="*/ 315980 h 635000"/>
              <a:gd name="connsiteX3" fmla="*/ 668822 w 2449505"/>
              <a:gd name="connsiteY3" fmla="*/ 311050 h 635000"/>
              <a:gd name="connsiteX4" fmla="*/ 922335 w 2449505"/>
              <a:gd name="connsiteY4" fmla="*/ 0 h 635000"/>
              <a:gd name="connsiteX5" fmla="*/ 1175848 w 2449505"/>
              <a:gd name="connsiteY5" fmla="*/ 311050 h 635000"/>
              <a:gd name="connsiteX6" fmla="*/ 1224752 w 2449505"/>
              <a:gd name="connsiteY6" fmla="*/ 315980 h 635000"/>
              <a:gd name="connsiteX7" fmla="*/ 1273657 w 2449505"/>
              <a:gd name="connsiteY7" fmla="*/ 311050 h 635000"/>
              <a:gd name="connsiteX8" fmla="*/ 1527170 w 2449505"/>
              <a:gd name="connsiteY8" fmla="*/ 0 h 635000"/>
              <a:gd name="connsiteX9" fmla="*/ 1780683 w 2449505"/>
              <a:gd name="connsiteY9" fmla="*/ 311050 h 635000"/>
              <a:gd name="connsiteX10" fmla="*/ 1829588 w 2449505"/>
              <a:gd name="connsiteY10" fmla="*/ 315980 h 635000"/>
              <a:gd name="connsiteX11" fmla="*/ 1878492 w 2449505"/>
              <a:gd name="connsiteY11" fmla="*/ 311050 h 635000"/>
              <a:gd name="connsiteX12" fmla="*/ 2132005 w 2449505"/>
              <a:gd name="connsiteY12" fmla="*/ 0 h 635000"/>
              <a:gd name="connsiteX13" fmla="*/ 2449505 w 2449505"/>
              <a:gd name="connsiteY13" fmla="*/ 317500 h 635000"/>
              <a:gd name="connsiteX14" fmla="*/ 2132005 w 2449505"/>
              <a:gd name="connsiteY14" fmla="*/ 635000 h 635000"/>
              <a:gd name="connsiteX15" fmla="*/ 1878492 w 2449505"/>
              <a:gd name="connsiteY15" fmla="*/ 323951 h 635000"/>
              <a:gd name="connsiteX16" fmla="*/ 1829588 w 2449505"/>
              <a:gd name="connsiteY16" fmla="*/ 319021 h 635000"/>
              <a:gd name="connsiteX17" fmla="*/ 1780683 w 2449505"/>
              <a:gd name="connsiteY17" fmla="*/ 323951 h 635000"/>
              <a:gd name="connsiteX18" fmla="*/ 1527170 w 2449505"/>
              <a:gd name="connsiteY18" fmla="*/ 635000 h 635000"/>
              <a:gd name="connsiteX19" fmla="*/ 1273657 w 2449505"/>
              <a:gd name="connsiteY19" fmla="*/ 323951 h 635000"/>
              <a:gd name="connsiteX20" fmla="*/ 1224752 w 2449505"/>
              <a:gd name="connsiteY20" fmla="*/ 319021 h 635000"/>
              <a:gd name="connsiteX21" fmla="*/ 1175848 w 2449505"/>
              <a:gd name="connsiteY21" fmla="*/ 323951 h 635000"/>
              <a:gd name="connsiteX22" fmla="*/ 922335 w 2449505"/>
              <a:gd name="connsiteY22" fmla="*/ 635000 h 635000"/>
              <a:gd name="connsiteX23" fmla="*/ 668822 w 2449505"/>
              <a:gd name="connsiteY23" fmla="*/ 323951 h 635000"/>
              <a:gd name="connsiteX24" fmla="*/ 619917 w 2449505"/>
              <a:gd name="connsiteY24" fmla="*/ 319021 h 635000"/>
              <a:gd name="connsiteX25" fmla="*/ 571013 w 2449505"/>
              <a:gd name="connsiteY25" fmla="*/ 323951 h 635000"/>
              <a:gd name="connsiteX26" fmla="*/ 317500 w 2449505"/>
              <a:gd name="connsiteY26" fmla="*/ 635000 h 635000"/>
              <a:gd name="connsiteX27" fmla="*/ 0 w 2449505"/>
              <a:gd name="connsiteY27" fmla="*/ 317500 h 635000"/>
              <a:gd name="connsiteX28" fmla="*/ 317500 w 2449505"/>
              <a:gd name="connsiteY28" fmla="*/ 0 h 635000"/>
            </a:gdLst>
            <a:ahLst/>
            <a:cxnLst/>
            <a:rect l="l" t="t" r="r" b="b"/>
            <a:pathLst>
              <a:path w="2449505" h="635000">
                <a:moveTo>
                  <a:pt x="317500" y="0"/>
                </a:moveTo>
                <a:cubicBezTo>
                  <a:pt x="317500" y="153431"/>
                  <a:pt x="426333" y="281444"/>
                  <a:pt x="571013" y="311050"/>
                </a:cubicBezTo>
                <a:lnTo>
                  <a:pt x="619917" y="315980"/>
                </a:lnTo>
                <a:lnTo>
                  <a:pt x="668822" y="311050"/>
                </a:lnTo>
                <a:cubicBezTo>
                  <a:pt x="813501" y="281444"/>
                  <a:pt x="922335" y="153431"/>
                  <a:pt x="922335" y="0"/>
                </a:cubicBezTo>
                <a:cubicBezTo>
                  <a:pt x="922335" y="153431"/>
                  <a:pt x="1031168" y="281444"/>
                  <a:pt x="1175848" y="311050"/>
                </a:cubicBezTo>
                <a:lnTo>
                  <a:pt x="1224752" y="315980"/>
                </a:lnTo>
                <a:lnTo>
                  <a:pt x="1273657" y="311050"/>
                </a:lnTo>
                <a:cubicBezTo>
                  <a:pt x="1418336" y="281444"/>
                  <a:pt x="1527170" y="153431"/>
                  <a:pt x="1527170" y="0"/>
                </a:cubicBezTo>
                <a:cubicBezTo>
                  <a:pt x="1527170" y="153431"/>
                  <a:pt x="1636003" y="281444"/>
                  <a:pt x="1780683" y="311050"/>
                </a:cubicBezTo>
                <a:lnTo>
                  <a:pt x="1829588" y="315980"/>
                </a:lnTo>
                <a:lnTo>
                  <a:pt x="1878492" y="311050"/>
                </a:lnTo>
                <a:cubicBezTo>
                  <a:pt x="2023172" y="281444"/>
                  <a:pt x="2132005" y="153431"/>
                  <a:pt x="2132005" y="0"/>
                </a:cubicBezTo>
                <a:cubicBezTo>
                  <a:pt x="2132005" y="175350"/>
                  <a:pt x="2274155" y="317500"/>
                  <a:pt x="2449505" y="317500"/>
                </a:cubicBezTo>
                <a:cubicBezTo>
                  <a:pt x="2274155" y="317500"/>
                  <a:pt x="2132005" y="459650"/>
                  <a:pt x="2132005" y="635000"/>
                </a:cubicBezTo>
                <a:cubicBezTo>
                  <a:pt x="2132005" y="481569"/>
                  <a:pt x="2023172" y="353556"/>
                  <a:pt x="1878492" y="323951"/>
                </a:cubicBezTo>
                <a:lnTo>
                  <a:pt x="1829588" y="319021"/>
                </a:lnTo>
                <a:lnTo>
                  <a:pt x="1780683" y="323951"/>
                </a:lnTo>
                <a:cubicBezTo>
                  <a:pt x="1636003" y="353556"/>
                  <a:pt x="1527170" y="481569"/>
                  <a:pt x="1527170" y="635000"/>
                </a:cubicBezTo>
                <a:cubicBezTo>
                  <a:pt x="1527170" y="481569"/>
                  <a:pt x="1418336" y="353556"/>
                  <a:pt x="1273657" y="323951"/>
                </a:cubicBezTo>
                <a:lnTo>
                  <a:pt x="1224752" y="319021"/>
                </a:lnTo>
                <a:lnTo>
                  <a:pt x="1175848" y="323951"/>
                </a:lnTo>
                <a:cubicBezTo>
                  <a:pt x="1031168" y="353556"/>
                  <a:pt x="922335" y="481569"/>
                  <a:pt x="922335" y="635000"/>
                </a:cubicBezTo>
                <a:cubicBezTo>
                  <a:pt x="922335" y="481569"/>
                  <a:pt x="813501" y="353556"/>
                  <a:pt x="668822" y="323951"/>
                </a:cubicBezTo>
                <a:lnTo>
                  <a:pt x="619917" y="319021"/>
                </a:lnTo>
                <a:lnTo>
                  <a:pt x="571013" y="323951"/>
                </a:lnTo>
                <a:cubicBezTo>
                  <a:pt x="426333" y="353556"/>
                  <a:pt x="317500" y="481569"/>
                  <a:pt x="317500" y="635000"/>
                </a:cubicBezTo>
                <a:cubicBezTo>
                  <a:pt x="317500" y="459650"/>
                  <a:pt x="175350" y="317500"/>
                  <a:pt x="0" y="317500"/>
                </a:cubicBezTo>
                <a:cubicBezTo>
                  <a:pt x="175350" y="317500"/>
                  <a:pt x="317500" y="175350"/>
                  <a:pt x="31750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D:/AAA__桌面/自动规划/562A0E313B449764889DC72B87A34301.jpg562A0E313B449764889DC72B87A34301"/>
          <p:cNvPicPr>
            <a:picLocks noChangeAspect="1"/>
          </p:cNvPicPr>
          <p:nvPr/>
        </p:nvPicPr>
        <p:blipFill>
          <a:blip r:embed="rId3">
            <a:alphaModFix amt="100000"/>
          </a:blip>
          <a:srcRect t="9336" b="9336"/>
          <a:stretch>
            <a:fillRect/>
          </a:stretch>
        </p:blipFill>
        <p:spPr>
          <a:xfrm flipH="1">
            <a:off x="7209438" y="748933"/>
            <a:ext cx="4271683" cy="4864236"/>
          </a:xfrm>
          <a:custGeom>
            <a:avLst/>
            <a:gdLst/>
            <a:ahLst/>
            <a:cxnLst/>
            <a:rect l="l" t="t" r="r" b="b"/>
            <a:pathLst>
              <a:path w="4267200" h="4864100">
                <a:moveTo>
                  <a:pt x="206394" y="0"/>
                </a:moveTo>
                <a:lnTo>
                  <a:pt x="4271683" y="220490"/>
                </a:lnTo>
                <a:lnTo>
                  <a:pt x="4065289" y="4864236"/>
                </a:lnTo>
                <a:lnTo>
                  <a:pt x="0" y="464374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21435811">
            <a:off x="7318901" y="859205"/>
            <a:ext cx="4079950" cy="468300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0">
                <a:schemeClr val="bg1">
                  <a:alpha val="0"/>
                </a:schemeClr>
              </a:gs>
              <a:gs pos="90000">
                <a:schemeClr val="bg1">
                  <a:alpha val="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944773" y="1674683"/>
            <a:ext cx="1462125" cy="1639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ABD29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10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11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12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13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14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15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16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17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18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19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2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20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21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22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23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24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25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26.xml><?xml version="1.0" encoding="utf-8"?>
<p:tagLst xmlns:p="http://schemas.openxmlformats.org/presentationml/2006/main">
  <p:tag name="KSO_WM_DIAGRAM_VIRTUALLY_FRAME" val="{&quot;height&quot;:371.01472440944883,&quot;left&quot;:28.049921259842517,&quot;top&quot;:110.98527559055114,&quot;width&quot;:597.6851181102363}"/>
</p:tagLst>
</file>

<file path=ppt/tags/tag27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28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29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30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1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2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3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4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5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6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7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8.xml><?xml version="1.0" encoding="utf-8"?>
<p:tagLst xmlns:p="http://schemas.openxmlformats.org/presentationml/2006/main">
  <p:tag name="KSO_WM_DIAGRAM_VIRTUALLY_FRAME" val="{&quot;height&quot;:360.69976377952753,&quot;left&quot;:334.02669291338583,&quot;top&quot;:104.55,&quot;width&quot;:558.2248818897637}"/>
</p:tagLst>
</file>

<file path=ppt/tags/tag39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40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1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2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3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4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5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6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7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8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49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5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50.xml><?xml version="1.0" encoding="utf-8"?>
<p:tagLst xmlns:p="http://schemas.openxmlformats.org/presentationml/2006/main">
  <p:tag name="KSO_WM_DIAGRAM_VIRTUALLY_FRAME" val="{&quot;height&quot;:354.29433070866145,&quot;left&quot;:298.2000235333875,&quot;top&quot;:148.55692913385826,&quot;width&quot;:608.7999764666125}"/>
</p:tagLst>
</file>

<file path=ppt/tags/tag51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52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53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54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55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56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57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58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59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6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60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61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62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63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64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65.xml><?xml version="1.0" encoding="utf-8"?>
<p:tagLst xmlns:p="http://schemas.openxmlformats.org/presentationml/2006/main">
  <p:tag name="KSO_WM_DIAGRAM_VIRTUALLY_FRAME" val="{&quot;height&quot;:398.2,&quot;left&quot;:58.095354330708666,&quot;top&quot;:95.3,&quot;width&quot;:843.8092913385826}"/>
</p:tagLst>
</file>

<file path=ppt/tags/tag66.xml><?xml version="1.0" encoding="utf-8"?>
<p:tagLst xmlns:p="http://schemas.openxmlformats.org/presentationml/2006/main">
  <p:tag name="KSO_WM_DIAGRAM_VIRTUALLY_FRAME" val="{&quot;height&quot;:409.75,&quot;left&quot;:47.6,&quot;top&quot;:99.20000000000002,&quot;width&quot;:859}"/>
</p:tagLst>
</file>

<file path=ppt/tags/tag67.xml><?xml version="1.0" encoding="utf-8"?>
<p:tagLst xmlns:p="http://schemas.openxmlformats.org/presentationml/2006/main">
  <p:tag name="KSO_WM_DIAGRAM_VIRTUALLY_FRAME" val="{&quot;height&quot;:409.75,&quot;left&quot;:47.6,&quot;top&quot;:99.20000000000002,&quot;width&quot;:859}"/>
</p:tagLst>
</file>

<file path=ppt/tags/tag68.xml><?xml version="1.0" encoding="utf-8"?>
<p:tagLst xmlns:p="http://schemas.openxmlformats.org/presentationml/2006/main">
  <p:tag name="KSO_WM_DIAGRAM_VIRTUALLY_FRAME" val="{&quot;height&quot;:409.75,&quot;left&quot;:47.6,&quot;top&quot;:99.20000000000002,&quot;width&quot;:859}"/>
</p:tagLst>
</file>

<file path=ppt/tags/tag69.xml><?xml version="1.0" encoding="utf-8"?>
<p:tagLst xmlns:p="http://schemas.openxmlformats.org/presentationml/2006/main">
  <p:tag name="KSO_WM_DIAGRAM_VIRTUALLY_FRAME" val="{&quot;height&quot;:409.75,&quot;left&quot;:47.6,&quot;top&quot;:99.20000000000002,&quot;width&quot;:859}"/>
</p:tagLst>
</file>

<file path=ppt/tags/tag7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70.xml><?xml version="1.0" encoding="utf-8"?>
<p:tagLst xmlns:p="http://schemas.openxmlformats.org/presentationml/2006/main">
  <p:tag name="KSO_WM_DIAGRAM_VIRTUALLY_FRAME" val="{&quot;height&quot;:409.75,&quot;left&quot;:47.6,&quot;top&quot;:99.20000000000002,&quot;width&quot;:859}"/>
</p:tagLst>
</file>

<file path=ppt/tags/tag71.xml><?xml version="1.0" encoding="utf-8"?>
<p:tagLst xmlns:p="http://schemas.openxmlformats.org/presentationml/2006/main">
  <p:tag name="KSO_WM_DIAGRAM_VIRTUALLY_FRAME" val="{&quot;height&quot;:409.75,&quot;left&quot;:47.6,&quot;top&quot;:99.20000000000002,&quot;width&quot;:859}"/>
</p:tagLst>
</file>

<file path=ppt/tags/tag72.xml><?xml version="1.0" encoding="utf-8"?>
<p:tagLst xmlns:p="http://schemas.openxmlformats.org/presentationml/2006/main">
  <p:tag name="KSO_WM_DIAGRAM_VIRTUALLY_FRAME" val="{&quot;height&quot;:409.75,&quot;left&quot;:47.6,&quot;top&quot;:99.20000000000002,&quot;width&quot;:859}"/>
</p:tagLst>
</file>

<file path=ppt/tags/tag73.xml><?xml version="1.0" encoding="utf-8"?>
<p:tagLst xmlns:p="http://schemas.openxmlformats.org/presentationml/2006/main">
  <p:tag name="KSO_WM_DIAGRAM_VIRTUALLY_FRAME" val="{&quot;height&quot;:409.75,&quot;left&quot;:47.6,&quot;top&quot;:99.20000000000002,&quot;width&quot;:859}"/>
</p:tagLst>
</file>

<file path=ppt/tags/tag74.xml><?xml version="1.0" encoding="utf-8"?>
<p:tagLst xmlns:p="http://schemas.openxmlformats.org/presentationml/2006/main">
  <p:tag name="KSO_WM_DIAGRAM_VIRTUALLY_FRAME" val="{&quot;height&quot;:409.75,&quot;left&quot;:47.6,&quot;top&quot;:99.20000000000002,&quot;width&quot;:859}"/>
</p:tagLst>
</file>

<file path=ppt/tags/tag75.xml><?xml version="1.0" encoding="utf-8"?>
<p:tagLst xmlns:p="http://schemas.openxmlformats.org/presentationml/2006/main">
  <p:tag name="KSO_WM_DIAGRAM_VIRTUALLY_FRAME" val="{&quot;height&quot;:225.08149606299213,&quot;left&quot;:94.91322834645669,&quot;top&quot;:197.24102362204724,&quot;width&quot;:775.107716535433}"/>
</p:tagLst>
</file>

<file path=ppt/tags/tag76.xml><?xml version="1.0" encoding="utf-8"?>
<p:tagLst xmlns:p="http://schemas.openxmlformats.org/presentationml/2006/main">
  <p:tag name="KSO_WM_DIAGRAM_VIRTUALLY_FRAME" val="{&quot;height&quot;:225.08149606299213,&quot;left&quot;:94.91322834645669,&quot;top&quot;:197.24102362204724,&quot;width&quot;:775.107716535433}"/>
</p:tagLst>
</file>

<file path=ppt/tags/tag77.xml><?xml version="1.0" encoding="utf-8"?>
<p:tagLst xmlns:p="http://schemas.openxmlformats.org/presentationml/2006/main">
  <p:tag name="KSO_WM_DIAGRAM_VIRTUALLY_FRAME" val="{&quot;height&quot;:225.08149606299213,&quot;left&quot;:94.91322834645669,&quot;top&quot;:197.24102362204724,&quot;width&quot;:775.107716535433}"/>
</p:tagLst>
</file>

<file path=ppt/tags/tag78.xml><?xml version="1.0" encoding="utf-8"?>
<p:tagLst xmlns:p="http://schemas.openxmlformats.org/presentationml/2006/main">
  <p:tag name="KSO_WM_DIAGRAM_VIRTUALLY_FRAME" val="{&quot;height&quot;:225.08149606299213,&quot;left&quot;:94.91322834645669,&quot;top&quot;:197.24102362204724,&quot;width&quot;:775.107716535433}"/>
</p:tagLst>
</file>

<file path=ppt/tags/tag79.xml><?xml version="1.0" encoding="utf-8"?>
<p:tagLst xmlns:p="http://schemas.openxmlformats.org/presentationml/2006/main">
  <p:tag name="KSO_WM_DIAGRAM_VIRTUALLY_FRAME" val="{&quot;height&quot;:302.09189198187516,&quot;left&quot;:110.27393700787403,&quot;top&quot;:141.32865919922727,&quot;width&quot;:746.5021259842521}"/>
</p:tagLst>
</file>

<file path=ppt/tags/tag8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80.xml><?xml version="1.0" encoding="utf-8"?>
<p:tagLst xmlns:p="http://schemas.openxmlformats.org/presentationml/2006/main">
  <p:tag name="KSO_WM_DIAGRAM_VIRTUALLY_FRAME" val="{&quot;height&quot;:302.09189198187516,&quot;left&quot;:110.27393700787403,&quot;top&quot;:141.32865919922727,&quot;width&quot;:746.5021259842521}"/>
</p:tagLst>
</file>

<file path=ppt/tags/tag81.xml><?xml version="1.0" encoding="utf-8"?>
<p:tagLst xmlns:p="http://schemas.openxmlformats.org/presentationml/2006/main">
  <p:tag name="KSO_WM_DIAGRAM_VIRTUALLY_FRAME" val="{&quot;height&quot;:302.09189198187516,&quot;left&quot;:110.27393700787403,&quot;top&quot;:141.32865919922727,&quot;width&quot;:746.5021259842521}"/>
</p:tagLst>
</file>

<file path=ppt/tags/tag82.xml><?xml version="1.0" encoding="utf-8"?>
<p:tagLst xmlns:p="http://schemas.openxmlformats.org/presentationml/2006/main">
  <p:tag name="KSO_WM_DIAGRAM_VIRTUALLY_FRAME" val="{&quot;height&quot;:302.09189198187516,&quot;left&quot;:110.27393700787403,&quot;top&quot;:141.32865919922727,&quot;width&quot;:746.5021259842521}"/>
</p:tagLst>
</file>

<file path=ppt/tags/tag83.xml><?xml version="1.0" encoding="utf-8"?>
<p:tagLst xmlns:p="http://schemas.openxmlformats.org/presentationml/2006/main">
  <p:tag name="KSO_WM_DIAGRAM_VIRTUALLY_FRAME" val="{&quot;height&quot;:302.09189198187516,&quot;left&quot;:110.27393700787403,&quot;top&quot;:141.32865919922727,&quot;width&quot;:746.5021259842521}"/>
</p:tagLst>
</file>

<file path=ppt/tags/tag84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85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86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87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88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89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9.xml><?xml version="1.0" encoding="utf-8"?>
<p:tagLst xmlns:p="http://schemas.openxmlformats.org/presentationml/2006/main">
  <p:tag name="KSO_WM_DIAGRAM_VIRTUALLY_FRAME" val="{&quot;height&quot;:238.17692913385827,&quot;left&quot;:432.0529921259842,&quot;top&quot;:164.34511811023623,&quot;width&quot;:476.98708661417334}"/>
</p:tagLst>
</file>

<file path=ppt/tags/tag90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91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92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93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94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95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96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ags/tag97.xml><?xml version="1.0" encoding="utf-8"?>
<p:tagLst xmlns:p="http://schemas.openxmlformats.org/presentationml/2006/main">
  <p:tag name="KSO_WM_DIAGRAM_VIRTUALLY_FRAME" val="{&quot;height&quot;:296.14393700787406,&quot;left&quot;:-13.724015748031496,&quot;top&quot;:137.928031496063,&quot;width&quot;:985.3618897637796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85723"/>
      </a:accent1>
      <a:accent2>
        <a:srgbClr val="418CA3"/>
      </a:accent2>
      <a:accent3>
        <a:srgbClr val="ED7D31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85723"/>
      </a:accent1>
      <a:accent2>
        <a:srgbClr val="418CA3"/>
      </a:accent2>
      <a:accent3>
        <a:srgbClr val="ED7D31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85723"/>
      </a:accent1>
      <a:accent2>
        <a:srgbClr val="418CA3"/>
      </a:accent2>
      <a:accent3>
        <a:srgbClr val="ED7D31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85723"/>
      </a:accent1>
      <a:accent2>
        <a:srgbClr val="418CA3"/>
      </a:accent2>
      <a:accent3>
        <a:srgbClr val="ED7D31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85723"/>
      </a:accent1>
      <a:accent2>
        <a:srgbClr val="418CA3"/>
      </a:accent2>
      <a:accent3>
        <a:srgbClr val="ED7D31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85723"/>
      </a:accent1>
      <a:accent2>
        <a:srgbClr val="418CA3"/>
      </a:accent2>
      <a:accent3>
        <a:srgbClr val="ED7D31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85723"/>
      </a:accent1>
      <a:accent2>
        <a:srgbClr val="418CA3"/>
      </a:accent2>
      <a:accent3>
        <a:srgbClr val="ED7D31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8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85723"/>
      </a:accent1>
      <a:accent2>
        <a:srgbClr val="418CA3"/>
      </a:accent2>
      <a:accent3>
        <a:srgbClr val="ED7D31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3756</Words>
  <Application>WPS 演示</Application>
  <PresentationFormat/>
  <Paragraphs>249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8</vt:i4>
      </vt:variant>
      <vt:variant>
        <vt:lpstr>幻灯片标题</vt:lpstr>
      </vt:variant>
      <vt:variant>
        <vt:i4>21</vt:i4>
      </vt:variant>
    </vt:vector>
  </HeadingPairs>
  <TitlesOfParts>
    <vt:vector size="41" baseType="lpstr">
      <vt:lpstr>Arial</vt:lpstr>
      <vt:lpstr>宋体</vt:lpstr>
      <vt:lpstr>Wingdings</vt:lpstr>
      <vt:lpstr>OPPOSans H</vt:lpstr>
      <vt:lpstr>微软雅黑</vt:lpstr>
      <vt:lpstr>OPPOSans R</vt:lpstr>
      <vt:lpstr>OPPOSans L</vt:lpstr>
      <vt:lpstr>Source Han Sans CN Bold</vt:lpstr>
      <vt:lpstr>Source Han Sans</vt:lpstr>
      <vt:lpstr>等线</vt:lpstr>
      <vt:lpstr>Arial Unicode MS</vt:lpstr>
      <vt:lpstr>Calibri</vt:lpstr>
      <vt:lpstr>Office 主题​​</vt:lpstr>
      <vt:lpstr>1_Office 主题​​</vt:lpstr>
      <vt:lpstr>2_Office 主题​​</vt:lpstr>
      <vt:lpstr>3_Office 主题​​</vt:lpstr>
      <vt:lpstr>4_Office 主题​​</vt:lpstr>
      <vt:lpstr>6_Office 主题​​</vt:lpstr>
      <vt:lpstr>7_Office 主题​​</vt:lpstr>
      <vt:lpstr>8_Office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谁会拒绝泽塔哥哥</cp:lastModifiedBy>
  <cp:revision>2</cp:revision>
  <dcterms:created xsi:type="dcterms:W3CDTF">2025-04-13T07:14:00Z</dcterms:created>
  <dcterms:modified xsi:type="dcterms:W3CDTF">2025-04-13T07:18:11Z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1ECC1D89576B42E38EE732AA54DA925F_12</vt:lpwstr>
  </property>
  <property fmtid="{D5CDD505-2E9C-101B-9397-08002B2CF9AE}" pid="3" name="KSOProductBuildVer">
    <vt:lpwstr>2052-12.1.0.20305</vt:lpwstr>
  </property>
</Properties>
</file>